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6" r:id="rId11"/>
    <p:sldId id="270" r:id="rId12"/>
    <p:sldId id="271" r:id="rId13"/>
    <p:sldId id="265" r:id="rId14"/>
    <p:sldId id="269" r:id="rId15"/>
    <p:sldId id="268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67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8E169C-BFE7-4D6D-8785-F88B7BA031E1}" type="doc">
      <dgm:prSet loTypeId="urn:microsoft.com/office/officeart/2005/8/layout/pyramid2" loCatId="pyramid" qsTypeId="urn:microsoft.com/office/officeart/2005/8/quickstyle/simple1" qsCatId="simple" csTypeId="urn:microsoft.com/office/officeart/2005/8/colors/accent0_1" csCatId="mainScheme" phldr="1"/>
      <dgm:spPr/>
    </dgm:pt>
    <dgm:pt modelId="{D16CC64E-C833-495A-BE05-FA0A8F7FC6DF}">
      <dgm:prSet phldrT="[Текст]"/>
      <dgm:spPr/>
      <dgm:t>
        <a:bodyPr/>
        <a:lstStyle/>
        <a:p>
          <a:r>
            <a:rPr lang="uk-UA" dirty="0"/>
            <a:t>з основної діяльності</a:t>
          </a:r>
          <a:endParaRPr lang="ru-RU" dirty="0"/>
        </a:p>
      </dgm:t>
    </dgm:pt>
    <dgm:pt modelId="{40BB5BAC-4713-4EF5-ABE8-711F081C3ECC}" type="parTrans" cxnId="{51CE01D3-7A2E-4F3A-9D74-055909E38884}">
      <dgm:prSet/>
      <dgm:spPr/>
      <dgm:t>
        <a:bodyPr/>
        <a:lstStyle/>
        <a:p>
          <a:endParaRPr lang="ru-RU"/>
        </a:p>
      </dgm:t>
    </dgm:pt>
    <dgm:pt modelId="{329344FD-119D-4903-BE95-B05CA3CD5509}" type="sibTrans" cxnId="{51CE01D3-7A2E-4F3A-9D74-055909E38884}">
      <dgm:prSet/>
      <dgm:spPr/>
      <dgm:t>
        <a:bodyPr/>
        <a:lstStyle/>
        <a:p>
          <a:endParaRPr lang="ru-RU"/>
        </a:p>
      </dgm:t>
    </dgm:pt>
    <dgm:pt modelId="{58C8233B-9E8E-48CD-9EB7-C46BFEE0ED33}">
      <dgm:prSet phldrT="[Текст]"/>
      <dgm:spPr/>
      <dgm:t>
        <a:bodyPr/>
        <a:lstStyle/>
        <a:p>
          <a:r>
            <a:rPr lang="uk-UA" dirty="0"/>
            <a:t>з адміністративно-господарських питань</a:t>
          </a:r>
          <a:endParaRPr lang="ru-RU" dirty="0"/>
        </a:p>
      </dgm:t>
    </dgm:pt>
    <dgm:pt modelId="{447B4346-79E5-4398-9E24-ED9F0A0F91CA}" type="parTrans" cxnId="{6286EA90-2710-4DE3-BB12-FF8C36B1FE70}">
      <dgm:prSet/>
      <dgm:spPr/>
      <dgm:t>
        <a:bodyPr/>
        <a:lstStyle/>
        <a:p>
          <a:endParaRPr lang="ru-RU"/>
        </a:p>
      </dgm:t>
    </dgm:pt>
    <dgm:pt modelId="{EF3AEFD5-8334-4120-A9BB-093AB290DA37}" type="sibTrans" cxnId="{6286EA90-2710-4DE3-BB12-FF8C36B1FE70}">
      <dgm:prSet/>
      <dgm:spPr/>
      <dgm:t>
        <a:bodyPr/>
        <a:lstStyle/>
        <a:p>
          <a:endParaRPr lang="ru-RU"/>
        </a:p>
      </dgm:t>
    </dgm:pt>
    <dgm:pt modelId="{16138FFE-264B-4F27-A54F-A2D073FE4951}">
      <dgm:prSet phldrT="[Текст]"/>
      <dgm:spPr/>
      <dgm:t>
        <a:bodyPr/>
        <a:lstStyle/>
        <a:p>
          <a:r>
            <a:rPr lang="uk-UA" dirty="0"/>
            <a:t>з кадрових питань</a:t>
          </a:r>
          <a:endParaRPr lang="ru-RU" dirty="0"/>
        </a:p>
      </dgm:t>
    </dgm:pt>
    <dgm:pt modelId="{1EFFC2CE-F483-4F34-A2E4-2E1A825037F6}" type="parTrans" cxnId="{745DC1F2-CA2B-4479-9FDA-70EF9BEDCFC8}">
      <dgm:prSet/>
      <dgm:spPr/>
      <dgm:t>
        <a:bodyPr/>
        <a:lstStyle/>
        <a:p>
          <a:endParaRPr lang="ru-RU"/>
        </a:p>
      </dgm:t>
    </dgm:pt>
    <dgm:pt modelId="{A2D9257A-B7B4-4D5E-A276-08B941B207F2}" type="sibTrans" cxnId="{745DC1F2-CA2B-4479-9FDA-70EF9BEDCFC8}">
      <dgm:prSet/>
      <dgm:spPr/>
      <dgm:t>
        <a:bodyPr/>
        <a:lstStyle/>
        <a:p>
          <a:endParaRPr lang="ru-RU"/>
        </a:p>
      </dgm:t>
    </dgm:pt>
    <dgm:pt modelId="{A5B65926-D539-4D11-9C65-9257BAA072BB}" type="pres">
      <dgm:prSet presAssocID="{B18E169C-BFE7-4D6D-8785-F88B7BA031E1}" presName="compositeShape" presStyleCnt="0">
        <dgm:presLayoutVars>
          <dgm:dir/>
          <dgm:resizeHandles/>
        </dgm:presLayoutVars>
      </dgm:prSet>
      <dgm:spPr/>
    </dgm:pt>
    <dgm:pt modelId="{12FD8B18-9110-4A67-8694-3A14CB4712E4}" type="pres">
      <dgm:prSet presAssocID="{B18E169C-BFE7-4D6D-8785-F88B7BA031E1}" presName="pyramid" presStyleLbl="node1" presStyleIdx="0" presStyleCnt="1" custLinFactNeighborX="-24012" custLinFactNeighborY="2292"/>
      <dgm:spPr/>
    </dgm:pt>
    <dgm:pt modelId="{B219F448-2122-466B-B7CC-018C153F0CF1}" type="pres">
      <dgm:prSet presAssocID="{B18E169C-BFE7-4D6D-8785-F88B7BA031E1}" presName="theList" presStyleCnt="0"/>
      <dgm:spPr/>
    </dgm:pt>
    <dgm:pt modelId="{F2B203D4-20A5-40A3-838A-440B4561DD0B}" type="pres">
      <dgm:prSet presAssocID="{D16CC64E-C833-495A-BE05-FA0A8F7FC6DF}" presName="aNode" presStyleLbl="fgAcc1" presStyleIdx="0" presStyleCnt="3" custScaleX="212612" custLinFactNeighborX="19065" custLinFactNeighborY="57060">
        <dgm:presLayoutVars>
          <dgm:bulletEnabled val="1"/>
        </dgm:presLayoutVars>
      </dgm:prSet>
      <dgm:spPr/>
    </dgm:pt>
    <dgm:pt modelId="{3AAF53E7-6BAD-49C6-8DA0-5F07C97C4147}" type="pres">
      <dgm:prSet presAssocID="{D16CC64E-C833-495A-BE05-FA0A8F7FC6DF}" presName="aSpace" presStyleCnt="0"/>
      <dgm:spPr/>
    </dgm:pt>
    <dgm:pt modelId="{F2BD4086-92B4-4589-A835-9A8FFAF634A6}" type="pres">
      <dgm:prSet presAssocID="{58C8233B-9E8E-48CD-9EB7-C46BFEE0ED33}" presName="aNode" presStyleLbl="fgAcc1" presStyleIdx="1" presStyleCnt="3" custScaleX="215033" custLinFactNeighborX="20276" custLinFactNeighborY="61918">
        <dgm:presLayoutVars>
          <dgm:bulletEnabled val="1"/>
        </dgm:presLayoutVars>
      </dgm:prSet>
      <dgm:spPr/>
    </dgm:pt>
    <dgm:pt modelId="{666C206B-C7B7-4043-85A2-9DCE5D5094F6}" type="pres">
      <dgm:prSet presAssocID="{58C8233B-9E8E-48CD-9EB7-C46BFEE0ED33}" presName="aSpace" presStyleCnt="0"/>
      <dgm:spPr/>
    </dgm:pt>
    <dgm:pt modelId="{0DD96AB2-873E-4676-BD92-94D48716F16E}" type="pres">
      <dgm:prSet presAssocID="{16138FFE-264B-4F27-A54F-A2D073FE4951}" presName="aNode" presStyleLbl="fgAcc1" presStyleIdx="2" presStyleCnt="3" custScaleX="213206" custLinFactNeighborX="19362" custLinFactNeighborY="66777">
        <dgm:presLayoutVars>
          <dgm:bulletEnabled val="1"/>
        </dgm:presLayoutVars>
      </dgm:prSet>
      <dgm:spPr/>
    </dgm:pt>
    <dgm:pt modelId="{27DF4848-608F-44B9-B452-6963F611A0D1}" type="pres">
      <dgm:prSet presAssocID="{16138FFE-264B-4F27-A54F-A2D073FE4951}" presName="aSpace" presStyleCnt="0"/>
      <dgm:spPr/>
    </dgm:pt>
  </dgm:ptLst>
  <dgm:cxnLst>
    <dgm:cxn modelId="{A864D60B-EB53-45FB-9CA6-0F916091296D}" type="presOf" srcId="{16138FFE-264B-4F27-A54F-A2D073FE4951}" destId="{0DD96AB2-873E-4676-BD92-94D48716F16E}" srcOrd="0" destOrd="0" presId="urn:microsoft.com/office/officeart/2005/8/layout/pyramid2"/>
    <dgm:cxn modelId="{922A3D0F-6DDF-4321-9DB2-FC7616870A40}" type="presOf" srcId="{58C8233B-9E8E-48CD-9EB7-C46BFEE0ED33}" destId="{F2BD4086-92B4-4589-A835-9A8FFAF634A6}" srcOrd="0" destOrd="0" presId="urn:microsoft.com/office/officeart/2005/8/layout/pyramid2"/>
    <dgm:cxn modelId="{DC38FD6F-B57F-46AA-9104-A033D4CF913C}" type="presOf" srcId="{D16CC64E-C833-495A-BE05-FA0A8F7FC6DF}" destId="{F2B203D4-20A5-40A3-838A-440B4561DD0B}" srcOrd="0" destOrd="0" presId="urn:microsoft.com/office/officeart/2005/8/layout/pyramid2"/>
    <dgm:cxn modelId="{96B97C87-BD60-40FC-981E-27208AA1C77A}" type="presOf" srcId="{B18E169C-BFE7-4D6D-8785-F88B7BA031E1}" destId="{A5B65926-D539-4D11-9C65-9257BAA072BB}" srcOrd="0" destOrd="0" presId="urn:microsoft.com/office/officeart/2005/8/layout/pyramid2"/>
    <dgm:cxn modelId="{6286EA90-2710-4DE3-BB12-FF8C36B1FE70}" srcId="{B18E169C-BFE7-4D6D-8785-F88B7BA031E1}" destId="{58C8233B-9E8E-48CD-9EB7-C46BFEE0ED33}" srcOrd="1" destOrd="0" parTransId="{447B4346-79E5-4398-9E24-ED9F0A0F91CA}" sibTransId="{EF3AEFD5-8334-4120-A9BB-093AB290DA37}"/>
    <dgm:cxn modelId="{51CE01D3-7A2E-4F3A-9D74-055909E38884}" srcId="{B18E169C-BFE7-4D6D-8785-F88B7BA031E1}" destId="{D16CC64E-C833-495A-BE05-FA0A8F7FC6DF}" srcOrd="0" destOrd="0" parTransId="{40BB5BAC-4713-4EF5-ABE8-711F081C3ECC}" sibTransId="{329344FD-119D-4903-BE95-B05CA3CD5509}"/>
    <dgm:cxn modelId="{745DC1F2-CA2B-4479-9FDA-70EF9BEDCFC8}" srcId="{B18E169C-BFE7-4D6D-8785-F88B7BA031E1}" destId="{16138FFE-264B-4F27-A54F-A2D073FE4951}" srcOrd="2" destOrd="0" parTransId="{1EFFC2CE-F483-4F34-A2E4-2E1A825037F6}" sibTransId="{A2D9257A-B7B4-4D5E-A276-08B941B207F2}"/>
    <dgm:cxn modelId="{A236A992-053A-4572-B72E-973EB060D118}" type="presParOf" srcId="{A5B65926-D539-4D11-9C65-9257BAA072BB}" destId="{12FD8B18-9110-4A67-8694-3A14CB4712E4}" srcOrd="0" destOrd="0" presId="urn:microsoft.com/office/officeart/2005/8/layout/pyramid2"/>
    <dgm:cxn modelId="{296A8219-8B55-4564-B975-B61F9D8791DB}" type="presParOf" srcId="{A5B65926-D539-4D11-9C65-9257BAA072BB}" destId="{B219F448-2122-466B-B7CC-018C153F0CF1}" srcOrd="1" destOrd="0" presId="urn:microsoft.com/office/officeart/2005/8/layout/pyramid2"/>
    <dgm:cxn modelId="{5958A8BB-4919-4DF6-A1BA-0436FB45E9E7}" type="presParOf" srcId="{B219F448-2122-466B-B7CC-018C153F0CF1}" destId="{F2B203D4-20A5-40A3-838A-440B4561DD0B}" srcOrd="0" destOrd="0" presId="urn:microsoft.com/office/officeart/2005/8/layout/pyramid2"/>
    <dgm:cxn modelId="{6D180C6F-5D35-4898-BFA5-3D63F788FDC1}" type="presParOf" srcId="{B219F448-2122-466B-B7CC-018C153F0CF1}" destId="{3AAF53E7-6BAD-49C6-8DA0-5F07C97C4147}" srcOrd="1" destOrd="0" presId="urn:microsoft.com/office/officeart/2005/8/layout/pyramid2"/>
    <dgm:cxn modelId="{6FDA6066-5046-46CD-B9E7-81186935C648}" type="presParOf" srcId="{B219F448-2122-466B-B7CC-018C153F0CF1}" destId="{F2BD4086-92B4-4589-A835-9A8FFAF634A6}" srcOrd="2" destOrd="0" presId="urn:microsoft.com/office/officeart/2005/8/layout/pyramid2"/>
    <dgm:cxn modelId="{194B5505-10EC-4A82-A949-707ACB6CBE97}" type="presParOf" srcId="{B219F448-2122-466B-B7CC-018C153F0CF1}" destId="{666C206B-C7B7-4043-85A2-9DCE5D5094F6}" srcOrd="3" destOrd="0" presId="urn:microsoft.com/office/officeart/2005/8/layout/pyramid2"/>
    <dgm:cxn modelId="{2060D3CB-562B-4686-87D5-6EFF60DAE01A}" type="presParOf" srcId="{B219F448-2122-466B-B7CC-018C153F0CF1}" destId="{0DD96AB2-873E-4676-BD92-94D48716F16E}" srcOrd="4" destOrd="0" presId="urn:microsoft.com/office/officeart/2005/8/layout/pyramid2"/>
    <dgm:cxn modelId="{4AD2CDFE-29E6-4335-9E95-EA7ED0E4BB7B}" type="presParOf" srcId="{B219F448-2122-466B-B7CC-018C153F0CF1}" destId="{27DF4848-608F-44B9-B452-6963F611A0D1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448A2C-0F8B-4BFE-8073-96797A3FE38F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C93CF1D1-E54B-469D-AA56-CE6C11AD808C}">
      <dgm:prSet phldrT="[Текст]"/>
      <dgm:spPr>
        <a:solidFill>
          <a:srgbClr val="FF0000"/>
        </a:solidFill>
      </dgm:spPr>
      <dgm:t>
        <a:bodyPr/>
        <a:lstStyle/>
        <a:p>
          <a:r>
            <a:rPr lang="uk-UA" dirty="0"/>
            <a:t>Навчання та перевірка знань</a:t>
          </a:r>
          <a:endParaRPr lang="ru-RU" dirty="0"/>
        </a:p>
      </dgm:t>
    </dgm:pt>
    <dgm:pt modelId="{9D395451-7CF7-4CDE-8C3F-0626684476B6}" type="parTrans" cxnId="{7D02F16E-A7FB-4A16-80C2-AC3221E2D56F}">
      <dgm:prSet/>
      <dgm:spPr/>
      <dgm:t>
        <a:bodyPr/>
        <a:lstStyle/>
        <a:p>
          <a:endParaRPr lang="ru-RU"/>
        </a:p>
      </dgm:t>
    </dgm:pt>
    <dgm:pt modelId="{AAED2410-FC28-49CD-AEAE-4C2083C93F8D}" type="sibTrans" cxnId="{7D02F16E-A7FB-4A16-80C2-AC3221E2D56F}">
      <dgm:prSet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D6181DB4-72DA-41A5-B05D-52796131A317}">
      <dgm:prSet phldrT="[Текст]"/>
      <dgm:spPr>
        <a:solidFill>
          <a:srgbClr val="00B050"/>
        </a:solidFill>
      </dgm:spPr>
      <dgm:t>
        <a:bodyPr/>
        <a:lstStyle/>
        <a:p>
          <a:r>
            <a:rPr lang="uk-UA" dirty="0"/>
            <a:t>Вступний інструктаж</a:t>
          </a:r>
          <a:endParaRPr lang="ru-RU" dirty="0"/>
        </a:p>
      </dgm:t>
    </dgm:pt>
    <dgm:pt modelId="{BFB500B8-100F-41B6-9BB5-BE934A8E1944}" type="parTrans" cxnId="{46E5753A-AD0F-4D9D-87B2-BAF589A3E10F}">
      <dgm:prSet/>
      <dgm:spPr/>
      <dgm:t>
        <a:bodyPr/>
        <a:lstStyle/>
        <a:p>
          <a:endParaRPr lang="ru-RU"/>
        </a:p>
      </dgm:t>
    </dgm:pt>
    <dgm:pt modelId="{238383E6-2427-43A6-9872-1479CE2FD938}" type="sibTrans" cxnId="{46E5753A-AD0F-4D9D-87B2-BAF589A3E10F}">
      <dgm:prSet/>
      <dgm:spPr>
        <a:solidFill>
          <a:srgbClr val="00B050"/>
        </a:solidFill>
      </dgm:spPr>
      <dgm:t>
        <a:bodyPr/>
        <a:lstStyle/>
        <a:p>
          <a:endParaRPr lang="ru-RU"/>
        </a:p>
      </dgm:t>
    </dgm:pt>
    <dgm:pt modelId="{E4EDA15C-FEF4-43B6-B289-B71FBD51FE1A}">
      <dgm:prSet phldrT="[Текст]"/>
      <dgm:spPr>
        <a:solidFill>
          <a:srgbClr val="FFFF00"/>
        </a:solidFill>
      </dgm:spPr>
      <dgm:t>
        <a:bodyPr/>
        <a:lstStyle/>
        <a:p>
          <a:r>
            <a:rPr lang="uk-UA" dirty="0">
              <a:solidFill>
                <a:schemeClr val="tx1"/>
              </a:solidFill>
            </a:rPr>
            <a:t>Ознайомлення з умовами праці</a:t>
          </a:r>
          <a:endParaRPr lang="ru-RU" dirty="0">
            <a:solidFill>
              <a:schemeClr val="tx1"/>
            </a:solidFill>
          </a:endParaRPr>
        </a:p>
      </dgm:t>
    </dgm:pt>
    <dgm:pt modelId="{CEA4E973-63AB-43D1-8703-8DC3A7A58249}" type="parTrans" cxnId="{AD645CAA-57D4-4117-A339-0A8A24FBCD44}">
      <dgm:prSet/>
      <dgm:spPr/>
      <dgm:t>
        <a:bodyPr/>
        <a:lstStyle/>
        <a:p>
          <a:endParaRPr lang="ru-RU"/>
        </a:p>
      </dgm:t>
    </dgm:pt>
    <dgm:pt modelId="{6202CF8D-899B-4319-8865-2E8C04150F55}" type="sibTrans" cxnId="{AD645CAA-57D4-4117-A339-0A8A24FBCD44}">
      <dgm:prSet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0D87D050-98D7-41B3-BF88-AAA2A23E6288}" type="pres">
      <dgm:prSet presAssocID="{64448A2C-0F8B-4BFE-8073-96797A3FE38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068F953-AF9B-4294-8A38-66C18119324F}" type="pres">
      <dgm:prSet presAssocID="{C93CF1D1-E54B-469D-AA56-CE6C11AD80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812234B4-6234-4681-8944-BD864787FA51}" type="pres">
      <dgm:prSet presAssocID="{C93CF1D1-E54B-469D-AA56-CE6C11AD808C}" presName="gear1srcNode" presStyleLbl="node1" presStyleIdx="0" presStyleCnt="3"/>
      <dgm:spPr/>
    </dgm:pt>
    <dgm:pt modelId="{7C23A23C-8929-4040-84DA-0F47E931837C}" type="pres">
      <dgm:prSet presAssocID="{C93CF1D1-E54B-469D-AA56-CE6C11AD808C}" presName="gear1dstNode" presStyleLbl="node1" presStyleIdx="0" presStyleCnt="3"/>
      <dgm:spPr/>
    </dgm:pt>
    <dgm:pt modelId="{9436BE24-0F67-4266-93C2-6D599FE3A1C5}" type="pres">
      <dgm:prSet presAssocID="{D6181DB4-72DA-41A5-B05D-52796131A317}" presName="gear2" presStyleLbl="node1" presStyleIdx="1" presStyleCnt="3">
        <dgm:presLayoutVars>
          <dgm:chMax val="1"/>
          <dgm:bulletEnabled val="1"/>
        </dgm:presLayoutVars>
      </dgm:prSet>
      <dgm:spPr/>
    </dgm:pt>
    <dgm:pt modelId="{6F394E13-3E6B-4D25-A7FC-C07B32D0F4BA}" type="pres">
      <dgm:prSet presAssocID="{D6181DB4-72DA-41A5-B05D-52796131A317}" presName="gear2srcNode" presStyleLbl="node1" presStyleIdx="1" presStyleCnt="3"/>
      <dgm:spPr/>
    </dgm:pt>
    <dgm:pt modelId="{D4D6A656-568A-4F62-8887-6B70F72E68BE}" type="pres">
      <dgm:prSet presAssocID="{D6181DB4-72DA-41A5-B05D-52796131A317}" presName="gear2dstNode" presStyleLbl="node1" presStyleIdx="1" presStyleCnt="3"/>
      <dgm:spPr/>
    </dgm:pt>
    <dgm:pt modelId="{1432A027-72DD-4E99-BFCA-7878025E4691}" type="pres">
      <dgm:prSet presAssocID="{E4EDA15C-FEF4-43B6-B289-B71FBD51FE1A}" presName="gear3" presStyleLbl="node1" presStyleIdx="2" presStyleCnt="3" custLinFactNeighborX="1593"/>
      <dgm:spPr/>
    </dgm:pt>
    <dgm:pt modelId="{27E1574E-EB3A-4AC1-9D0D-4EF6E6474414}" type="pres">
      <dgm:prSet presAssocID="{E4EDA15C-FEF4-43B6-B289-B71FBD51FE1A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18C4D5C2-CBC6-4641-97E0-4AA04AC4790D}" type="pres">
      <dgm:prSet presAssocID="{E4EDA15C-FEF4-43B6-B289-B71FBD51FE1A}" presName="gear3srcNode" presStyleLbl="node1" presStyleIdx="2" presStyleCnt="3"/>
      <dgm:spPr/>
    </dgm:pt>
    <dgm:pt modelId="{D0D13C23-84E2-4869-AAEB-D9627A8FF449}" type="pres">
      <dgm:prSet presAssocID="{E4EDA15C-FEF4-43B6-B289-B71FBD51FE1A}" presName="gear3dstNode" presStyleLbl="node1" presStyleIdx="2" presStyleCnt="3"/>
      <dgm:spPr/>
    </dgm:pt>
    <dgm:pt modelId="{7F7AB78F-5AE7-4E5D-ADFA-784DD3456CD2}" type="pres">
      <dgm:prSet presAssocID="{AAED2410-FC28-49CD-AEAE-4C2083C93F8D}" presName="connector1" presStyleLbl="sibTrans2D1" presStyleIdx="0" presStyleCnt="3"/>
      <dgm:spPr/>
    </dgm:pt>
    <dgm:pt modelId="{DFC845CF-FE5D-40C3-A1DC-67DD48691E77}" type="pres">
      <dgm:prSet presAssocID="{238383E6-2427-43A6-9872-1479CE2FD938}" presName="connector2" presStyleLbl="sibTrans2D1" presStyleIdx="1" presStyleCnt="3"/>
      <dgm:spPr/>
    </dgm:pt>
    <dgm:pt modelId="{5AB28B1C-36F4-4B78-90B6-9A844BAFEC3B}" type="pres">
      <dgm:prSet presAssocID="{6202CF8D-899B-4319-8865-2E8C04150F55}" presName="connector3" presStyleLbl="sibTrans2D1" presStyleIdx="2" presStyleCnt="3"/>
      <dgm:spPr/>
    </dgm:pt>
  </dgm:ptLst>
  <dgm:cxnLst>
    <dgm:cxn modelId="{2A39E202-AB37-4DC7-9A21-AE61C02A00A5}" type="presOf" srcId="{E4EDA15C-FEF4-43B6-B289-B71FBD51FE1A}" destId="{1432A027-72DD-4E99-BFCA-7878025E4691}" srcOrd="0" destOrd="0" presId="urn:microsoft.com/office/officeart/2005/8/layout/gear1"/>
    <dgm:cxn modelId="{731D780B-B691-411A-8739-B2FF011E909C}" type="presOf" srcId="{E4EDA15C-FEF4-43B6-B289-B71FBD51FE1A}" destId="{D0D13C23-84E2-4869-AAEB-D9627A8FF449}" srcOrd="3" destOrd="0" presId="urn:microsoft.com/office/officeart/2005/8/layout/gear1"/>
    <dgm:cxn modelId="{CB686A13-119A-4FFC-BE63-7955EBC9549C}" type="presOf" srcId="{C93CF1D1-E54B-469D-AA56-CE6C11AD808C}" destId="{2068F953-AF9B-4294-8A38-66C18119324F}" srcOrd="0" destOrd="0" presId="urn:microsoft.com/office/officeart/2005/8/layout/gear1"/>
    <dgm:cxn modelId="{E57C4A14-D2D0-4FEA-B0F9-2851D7B2B64F}" type="presOf" srcId="{E4EDA15C-FEF4-43B6-B289-B71FBD51FE1A}" destId="{18C4D5C2-CBC6-4641-97E0-4AA04AC4790D}" srcOrd="2" destOrd="0" presId="urn:microsoft.com/office/officeart/2005/8/layout/gear1"/>
    <dgm:cxn modelId="{D3C72024-810F-4E9A-8EA8-1A2AA2F044FE}" type="presOf" srcId="{D6181DB4-72DA-41A5-B05D-52796131A317}" destId="{9436BE24-0F67-4266-93C2-6D599FE3A1C5}" srcOrd="0" destOrd="0" presId="urn:microsoft.com/office/officeart/2005/8/layout/gear1"/>
    <dgm:cxn modelId="{46E5753A-AD0F-4D9D-87B2-BAF589A3E10F}" srcId="{64448A2C-0F8B-4BFE-8073-96797A3FE38F}" destId="{D6181DB4-72DA-41A5-B05D-52796131A317}" srcOrd="1" destOrd="0" parTransId="{BFB500B8-100F-41B6-9BB5-BE934A8E1944}" sibTransId="{238383E6-2427-43A6-9872-1479CE2FD938}"/>
    <dgm:cxn modelId="{9AF00E3D-EB10-42B7-AE61-F45D981781E0}" type="presOf" srcId="{D6181DB4-72DA-41A5-B05D-52796131A317}" destId="{D4D6A656-568A-4F62-8887-6B70F72E68BE}" srcOrd="2" destOrd="0" presId="urn:microsoft.com/office/officeart/2005/8/layout/gear1"/>
    <dgm:cxn modelId="{97F03A4D-29B7-4C17-8F36-9296032F1ADD}" type="presOf" srcId="{AAED2410-FC28-49CD-AEAE-4C2083C93F8D}" destId="{7F7AB78F-5AE7-4E5D-ADFA-784DD3456CD2}" srcOrd="0" destOrd="0" presId="urn:microsoft.com/office/officeart/2005/8/layout/gear1"/>
    <dgm:cxn modelId="{7D02F16E-A7FB-4A16-80C2-AC3221E2D56F}" srcId="{64448A2C-0F8B-4BFE-8073-96797A3FE38F}" destId="{C93CF1D1-E54B-469D-AA56-CE6C11AD808C}" srcOrd="0" destOrd="0" parTransId="{9D395451-7CF7-4CDE-8C3F-0626684476B6}" sibTransId="{AAED2410-FC28-49CD-AEAE-4C2083C93F8D}"/>
    <dgm:cxn modelId="{2D2D7383-A530-4C77-A5C5-30E8AB8C42F3}" type="presOf" srcId="{E4EDA15C-FEF4-43B6-B289-B71FBD51FE1A}" destId="{27E1574E-EB3A-4AC1-9D0D-4EF6E6474414}" srcOrd="1" destOrd="0" presId="urn:microsoft.com/office/officeart/2005/8/layout/gear1"/>
    <dgm:cxn modelId="{1F1FB78A-A397-41FD-9771-7F41BF76D3D4}" type="presOf" srcId="{C93CF1D1-E54B-469D-AA56-CE6C11AD808C}" destId="{812234B4-6234-4681-8944-BD864787FA51}" srcOrd="1" destOrd="0" presId="urn:microsoft.com/office/officeart/2005/8/layout/gear1"/>
    <dgm:cxn modelId="{0FFD078D-24BA-4126-A251-C385385B388F}" type="presOf" srcId="{64448A2C-0F8B-4BFE-8073-96797A3FE38F}" destId="{0D87D050-98D7-41B3-BF88-AAA2A23E6288}" srcOrd="0" destOrd="0" presId="urn:microsoft.com/office/officeart/2005/8/layout/gear1"/>
    <dgm:cxn modelId="{AD645CAA-57D4-4117-A339-0A8A24FBCD44}" srcId="{64448A2C-0F8B-4BFE-8073-96797A3FE38F}" destId="{E4EDA15C-FEF4-43B6-B289-B71FBD51FE1A}" srcOrd="2" destOrd="0" parTransId="{CEA4E973-63AB-43D1-8703-8DC3A7A58249}" sibTransId="{6202CF8D-899B-4319-8865-2E8C04150F55}"/>
    <dgm:cxn modelId="{F02C4FAF-0C61-4255-BE8C-3B1FC5F61972}" type="presOf" srcId="{D6181DB4-72DA-41A5-B05D-52796131A317}" destId="{6F394E13-3E6B-4D25-A7FC-C07B32D0F4BA}" srcOrd="1" destOrd="0" presId="urn:microsoft.com/office/officeart/2005/8/layout/gear1"/>
    <dgm:cxn modelId="{781EC3B6-8521-4D16-A5D8-A6F59656DB96}" type="presOf" srcId="{6202CF8D-899B-4319-8865-2E8C04150F55}" destId="{5AB28B1C-36F4-4B78-90B6-9A844BAFEC3B}" srcOrd="0" destOrd="0" presId="urn:microsoft.com/office/officeart/2005/8/layout/gear1"/>
    <dgm:cxn modelId="{E2E095CC-79F9-4DD7-B658-27B41FA1D193}" type="presOf" srcId="{238383E6-2427-43A6-9872-1479CE2FD938}" destId="{DFC845CF-FE5D-40C3-A1DC-67DD48691E77}" srcOrd="0" destOrd="0" presId="urn:microsoft.com/office/officeart/2005/8/layout/gear1"/>
    <dgm:cxn modelId="{E39B9FE0-8972-4FE6-A629-3B645C098C6B}" type="presOf" srcId="{C93CF1D1-E54B-469D-AA56-CE6C11AD808C}" destId="{7C23A23C-8929-4040-84DA-0F47E931837C}" srcOrd="2" destOrd="0" presId="urn:microsoft.com/office/officeart/2005/8/layout/gear1"/>
    <dgm:cxn modelId="{B1941C12-1EEA-485B-A16C-DBEA8CEA6283}" type="presParOf" srcId="{0D87D050-98D7-41B3-BF88-AAA2A23E6288}" destId="{2068F953-AF9B-4294-8A38-66C18119324F}" srcOrd="0" destOrd="0" presId="urn:microsoft.com/office/officeart/2005/8/layout/gear1"/>
    <dgm:cxn modelId="{A5F8289E-A821-4DCD-BC78-143212CB4E30}" type="presParOf" srcId="{0D87D050-98D7-41B3-BF88-AAA2A23E6288}" destId="{812234B4-6234-4681-8944-BD864787FA51}" srcOrd="1" destOrd="0" presId="urn:microsoft.com/office/officeart/2005/8/layout/gear1"/>
    <dgm:cxn modelId="{88290887-1FE0-465D-9117-8C35CDC193EE}" type="presParOf" srcId="{0D87D050-98D7-41B3-BF88-AAA2A23E6288}" destId="{7C23A23C-8929-4040-84DA-0F47E931837C}" srcOrd="2" destOrd="0" presId="urn:microsoft.com/office/officeart/2005/8/layout/gear1"/>
    <dgm:cxn modelId="{1979F833-CDF8-4FF0-BD82-177682FF1813}" type="presParOf" srcId="{0D87D050-98D7-41B3-BF88-AAA2A23E6288}" destId="{9436BE24-0F67-4266-93C2-6D599FE3A1C5}" srcOrd="3" destOrd="0" presId="urn:microsoft.com/office/officeart/2005/8/layout/gear1"/>
    <dgm:cxn modelId="{63202DF8-CDF1-4035-AD95-1B196DC4F243}" type="presParOf" srcId="{0D87D050-98D7-41B3-BF88-AAA2A23E6288}" destId="{6F394E13-3E6B-4D25-A7FC-C07B32D0F4BA}" srcOrd="4" destOrd="0" presId="urn:microsoft.com/office/officeart/2005/8/layout/gear1"/>
    <dgm:cxn modelId="{B8F93368-E89A-4CA5-A017-4E6455DA2420}" type="presParOf" srcId="{0D87D050-98D7-41B3-BF88-AAA2A23E6288}" destId="{D4D6A656-568A-4F62-8887-6B70F72E68BE}" srcOrd="5" destOrd="0" presId="urn:microsoft.com/office/officeart/2005/8/layout/gear1"/>
    <dgm:cxn modelId="{7334B7D5-2837-4283-871F-999EE80E9DD3}" type="presParOf" srcId="{0D87D050-98D7-41B3-BF88-AAA2A23E6288}" destId="{1432A027-72DD-4E99-BFCA-7878025E4691}" srcOrd="6" destOrd="0" presId="urn:microsoft.com/office/officeart/2005/8/layout/gear1"/>
    <dgm:cxn modelId="{B069632B-428F-439F-9076-590BB703A347}" type="presParOf" srcId="{0D87D050-98D7-41B3-BF88-AAA2A23E6288}" destId="{27E1574E-EB3A-4AC1-9D0D-4EF6E6474414}" srcOrd="7" destOrd="0" presId="urn:microsoft.com/office/officeart/2005/8/layout/gear1"/>
    <dgm:cxn modelId="{655D78A1-A1B8-4DEE-A8B9-5ADB93E46028}" type="presParOf" srcId="{0D87D050-98D7-41B3-BF88-AAA2A23E6288}" destId="{18C4D5C2-CBC6-4641-97E0-4AA04AC4790D}" srcOrd="8" destOrd="0" presId="urn:microsoft.com/office/officeart/2005/8/layout/gear1"/>
    <dgm:cxn modelId="{9E208FA0-4749-4C91-A94A-AF89C83E01F7}" type="presParOf" srcId="{0D87D050-98D7-41B3-BF88-AAA2A23E6288}" destId="{D0D13C23-84E2-4869-AAEB-D9627A8FF449}" srcOrd="9" destOrd="0" presId="urn:microsoft.com/office/officeart/2005/8/layout/gear1"/>
    <dgm:cxn modelId="{9E294E28-6504-4DA8-B8B0-39E4FFA8F09C}" type="presParOf" srcId="{0D87D050-98D7-41B3-BF88-AAA2A23E6288}" destId="{7F7AB78F-5AE7-4E5D-ADFA-784DD3456CD2}" srcOrd="10" destOrd="0" presId="urn:microsoft.com/office/officeart/2005/8/layout/gear1"/>
    <dgm:cxn modelId="{6825CDA3-480F-4C31-B8BB-89E19B1BB2D3}" type="presParOf" srcId="{0D87D050-98D7-41B3-BF88-AAA2A23E6288}" destId="{DFC845CF-FE5D-40C3-A1DC-67DD48691E77}" srcOrd="11" destOrd="0" presId="urn:microsoft.com/office/officeart/2005/8/layout/gear1"/>
    <dgm:cxn modelId="{245FFCF8-D5D0-498F-B685-864CBA6A6943}" type="presParOf" srcId="{0D87D050-98D7-41B3-BF88-AAA2A23E6288}" destId="{5AB28B1C-36F4-4B78-90B6-9A844BAFEC3B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FD8B18-9110-4A67-8694-3A14CB4712E4}">
      <dsp:nvSpPr>
        <dsp:cNvPr id="0" name=""/>
        <dsp:cNvSpPr/>
      </dsp:nvSpPr>
      <dsp:spPr>
        <a:xfrm>
          <a:off x="0" y="0"/>
          <a:ext cx="3881437" cy="3881437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B203D4-20A5-40A3-838A-440B4561DD0B}">
      <dsp:nvSpPr>
        <dsp:cNvPr id="0" name=""/>
        <dsp:cNvSpPr/>
      </dsp:nvSpPr>
      <dsp:spPr>
        <a:xfrm>
          <a:off x="1082777" y="455762"/>
          <a:ext cx="5364060" cy="918808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з основної діяльності</a:t>
          </a:r>
          <a:endParaRPr lang="ru-RU" sz="2300" kern="1200" dirty="0"/>
        </a:p>
      </dsp:txBody>
      <dsp:txXfrm>
        <a:off x="1127630" y="500615"/>
        <a:ext cx="5274354" cy="829102"/>
      </dsp:txXfrm>
    </dsp:sp>
    <dsp:sp modelId="{F2BD4086-92B4-4589-A835-9A8FFAF634A6}">
      <dsp:nvSpPr>
        <dsp:cNvPr id="0" name=""/>
        <dsp:cNvSpPr/>
      </dsp:nvSpPr>
      <dsp:spPr>
        <a:xfrm>
          <a:off x="1021697" y="1495001"/>
          <a:ext cx="5425140" cy="918808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з адміністративно-господарських питань</a:t>
          </a:r>
          <a:endParaRPr lang="ru-RU" sz="2300" kern="1200" dirty="0"/>
        </a:p>
      </dsp:txBody>
      <dsp:txXfrm>
        <a:off x="1066550" y="1539854"/>
        <a:ext cx="5335434" cy="829102"/>
      </dsp:txXfrm>
    </dsp:sp>
    <dsp:sp modelId="{0DD96AB2-873E-4676-BD92-94D48716F16E}">
      <dsp:nvSpPr>
        <dsp:cNvPr id="0" name=""/>
        <dsp:cNvSpPr/>
      </dsp:nvSpPr>
      <dsp:spPr>
        <a:xfrm>
          <a:off x="1067791" y="2534242"/>
          <a:ext cx="5379046" cy="918808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з кадрових питань</a:t>
          </a:r>
          <a:endParaRPr lang="ru-RU" sz="2300" kern="1200" dirty="0"/>
        </a:p>
      </dsp:txBody>
      <dsp:txXfrm>
        <a:off x="1112644" y="2579095"/>
        <a:ext cx="5289340" cy="829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8F953-AF9B-4294-8A38-66C18119324F}">
      <dsp:nvSpPr>
        <dsp:cNvPr id="0" name=""/>
        <dsp:cNvSpPr/>
      </dsp:nvSpPr>
      <dsp:spPr>
        <a:xfrm>
          <a:off x="3701211" y="2657095"/>
          <a:ext cx="3247560" cy="3247560"/>
        </a:xfrm>
        <a:prstGeom prst="gear9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500" kern="1200" dirty="0"/>
            <a:t>Навчання та перевірка знань</a:t>
          </a:r>
          <a:endParaRPr lang="ru-RU" sz="1500" kern="1200" dirty="0"/>
        </a:p>
      </dsp:txBody>
      <dsp:txXfrm>
        <a:off x="4354115" y="3417820"/>
        <a:ext cx="1941752" cy="1669313"/>
      </dsp:txXfrm>
    </dsp:sp>
    <dsp:sp modelId="{9436BE24-0F67-4266-93C2-6D599FE3A1C5}">
      <dsp:nvSpPr>
        <dsp:cNvPr id="0" name=""/>
        <dsp:cNvSpPr/>
      </dsp:nvSpPr>
      <dsp:spPr>
        <a:xfrm>
          <a:off x="1811721" y="1889489"/>
          <a:ext cx="2361862" cy="2361862"/>
        </a:xfrm>
        <a:prstGeom prst="gear6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500" kern="1200" dirty="0"/>
            <a:t>Вступний інструктаж</a:t>
          </a:r>
          <a:endParaRPr lang="ru-RU" sz="1500" kern="1200" dirty="0"/>
        </a:p>
      </dsp:txBody>
      <dsp:txXfrm>
        <a:off x="2406327" y="2487689"/>
        <a:ext cx="1172650" cy="1165462"/>
      </dsp:txXfrm>
    </dsp:sp>
    <dsp:sp modelId="{1432A027-72DD-4E99-BFCA-7878025E4691}">
      <dsp:nvSpPr>
        <dsp:cNvPr id="0" name=""/>
        <dsp:cNvSpPr/>
      </dsp:nvSpPr>
      <dsp:spPr>
        <a:xfrm rot="20700000">
          <a:off x="3179754" y="260045"/>
          <a:ext cx="2314143" cy="2314143"/>
        </a:xfrm>
        <a:prstGeom prst="gear6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500" kern="1200" dirty="0">
              <a:solidFill>
                <a:schemeClr val="tx1"/>
              </a:solidFill>
            </a:rPr>
            <a:t>Ознайомлення з умовами праці</a:t>
          </a:r>
          <a:endParaRPr lang="ru-RU" sz="1500" kern="1200" dirty="0">
            <a:solidFill>
              <a:schemeClr val="tx1"/>
            </a:solidFill>
          </a:endParaRPr>
        </a:p>
      </dsp:txBody>
      <dsp:txXfrm rot="-20700000">
        <a:off x="3687314" y="767605"/>
        <a:ext cx="1299024" cy="1299024"/>
      </dsp:txXfrm>
    </dsp:sp>
    <dsp:sp modelId="{7F7AB78F-5AE7-4E5D-ADFA-784DD3456CD2}">
      <dsp:nvSpPr>
        <dsp:cNvPr id="0" name=""/>
        <dsp:cNvSpPr/>
      </dsp:nvSpPr>
      <dsp:spPr>
        <a:xfrm>
          <a:off x="3470707" y="2156040"/>
          <a:ext cx="4156877" cy="4156877"/>
        </a:xfrm>
        <a:prstGeom prst="circularArrow">
          <a:avLst>
            <a:gd name="adj1" fmla="val 4687"/>
            <a:gd name="adj2" fmla="val 299029"/>
            <a:gd name="adj3" fmla="val 2546046"/>
            <a:gd name="adj4" fmla="val 15798347"/>
            <a:gd name="adj5" fmla="val 5469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C845CF-FE5D-40C3-A1DC-67DD48691E77}">
      <dsp:nvSpPr>
        <dsp:cNvPr id="0" name=""/>
        <dsp:cNvSpPr/>
      </dsp:nvSpPr>
      <dsp:spPr>
        <a:xfrm>
          <a:off x="1393439" y="1359559"/>
          <a:ext cx="3020231" cy="302023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B28B1C-36F4-4B78-90B6-9A844BAFEC3B}">
      <dsp:nvSpPr>
        <dsp:cNvPr id="0" name=""/>
        <dsp:cNvSpPr/>
      </dsp:nvSpPr>
      <dsp:spPr>
        <a:xfrm>
          <a:off x="2599320" y="-254178"/>
          <a:ext cx="3256417" cy="325641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4050834"/>
            <a:ext cx="5825202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097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001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700868"/>
            <a:ext cx="6447501" cy="1826581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496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2160589"/>
            <a:ext cx="3138026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2160590"/>
            <a:ext cx="3138026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442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2160983"/>
            <a:ext cx="3139217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737246"/>
            <a:ext cx="31392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2160983"/>
            <a:ext cx="313921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737246"/>
            <a:ext cx="313921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31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455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88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98604"/>
            <a:ext cx="2890896" cy="1278466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514925"/>
            <a:ext cx="3385156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777069"/>
            <a:ext cx="2890896" cy="258444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27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800600"/>
            <a:ext cx="644750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609600"/>
            <a:ext cx="6447501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5367338"/>
            <a:ext cx="6447500" cy="67402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174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3403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681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3632200"/>
            <a:ext cx="541839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5403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931988"/>
            <a:ext cx="6447501" cy="2595460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994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3432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6441152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841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023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609600"/>
            <a:ext cx="978557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09600"/>
            <a:ext cx="5295113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793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2160590"/>
            <a:ext cx="64475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6041363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6041363"/>
            <a:ext cx="47232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6041363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443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092538"/>
            <a:ext cx="6480720" cy="235499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Модуль 1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Документація з охорони праці на підприємстві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6502" y="3986032"/>
            <a:ext cx="8605664" cy="2611319"/>
          </a:xfrm>
        </p:spPr>
        <p:txBody>
          <a:bodyPr/>
          <a:lstStyle/>
          <a:p>
            <a:pPr indent="358775"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  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Мусійовський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Андрій Йосипович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343025" indent="-1343025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спеціаліст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Держлісагентства, </a:t>
            </a:r>
          </a:p>
          <a:p>
            <a:pPr marL="2419350" indent="-2419350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член Ради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співтовариства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(ESOSH), </a:t>
            </a:r>
          </a:p>
          <a:p>
            <a:pPr marL="1343025" indent="-1343025" algn="just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(044) 235-70-01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аспірант ОРІДУ НАДУ при Президентові України,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419350" indent="-2419350" algn="just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a.musiiovskyi@forest.gov.ua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сертифікат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аудитора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менеджменту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гігієни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(2019,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BUREAU VERITAS).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Державне агентство лісових ресурсів України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2" y="26586"/>
            <a:ext cx="175260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02" y="4005064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3E2A24-7098-4F26-99DC-75FD2B4BF7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-32737"/>
            <a:ext cx="1778097" cy="58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44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612576" y="152400"/>
            <a:ext cx="8229600" cy="972344"/>
          </a:xfrm>
        </p:spPr>
        <p:txBody>
          <a:bodyPr>
            <a:normAutofit/>
          </a:bodyPr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 біографічна довідка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268760"/>
            <a:ext cx="6779096" cy="5256584"/>
          </a:xfrm>
        </p:spPr>
        <p:txBody>
          <a:bodyPr>
            <a:normAutofit fontScale="92500" lnSpcReduction="10000"/>
          </a:bodyPr>
          <a:lstStyle/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Навчався: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  державний  лісотехнічний  університет,  м. Львів  –  закінчив  у 2001 році. Спеціальність – інженер-технолог.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 лісотехнічний  університет,  м. Львів  –  закінчив  у 2006 році. Спеціальність – інженер лісового господарства.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Одеський регіональний інститут державного управління Національної академії державного управління при Президентові України, м. Одеса – закінчив з відзнакою у 2016 році.  Спеціальність – магістр державного управління. 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Аспірант ОРІДУ НАДУ при Президентові України.</a:t>
            </a:r>
          </a:p>
          <a:p>
            <a:pPr marL="0" indent="358775" algn="just">
              <a:buNone/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Працював: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 спеціаліст з охорони праці – ДП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Перечинський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лісгосп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Закарпатське ОУЛМГ – 1 рік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 спеціаліст з охорони праці – Закарпатське обласне управління лісового та мисливського господарства – 8 років</a:t>
            </a:r>
          </a:p>
          <a:p>
            <a:pPr marL="0" indent="358775" algn="just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 спеціаліст з охорони праці – Державне агентство лісових ресурсів України – 10 років.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429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6563072" cy="6192688"/>
          </a:xfrm>
        </p:spPr>
        <p:txBody>
          <a:bodyPr>
            <a:normAutofit/>
          </a:bodyPr>
          <a:lstStyle/>
          <a:p>
            <a:pPr marL="0" indent="358775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Здійснено 295 перевірок лісогосподарських підприємств стану та роботи з питань охорони праці</a:t>
            </a:r>
          </a:p>
          <a:p>
            <a:pPr marL="0" indent="35877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Проведено навчання та перевірку знань з питань охорони праці  більше 8040 посадових осіб.</a:t>
            </a:r>
          </a:p>
          <a:p>
            <a:pPr marL="0" indent="35877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Прийняв участь у розслідуванні 75 нещасних випадків зі смертельним наслідком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09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828328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1508353"/>
              </p:ext>
            </p:extLst>
          </p:nvPr>
        </p:nvGraphicFramePr>
        <p:xfrm>
          <a:off x="508000" y="2160588"/>
          <a:ext cx="6446838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5371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Накази з основної діяльності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268760"/>
            <a:ext cx="6563072" cy="4827240"/>
          </a:xfrm>
        </p:spPr>
        <p:txBody>
          <a:bodyPr>
            <a:noAutofit/>
          </a:bodyPr>
          <a:lstStyle/>
          <a:p>
            <a:pPr marL="0" indent="358775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суть.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таких наказах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управлінські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найважливіших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58775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них належать: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відповідального за організацію роботи з охорони праці по підприємству та по підрозділам;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відповідального за електрогосподарство;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відповідального за пожежну безпеку будівель та споруд по підприємству та по підрозділам;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913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404664"/>
            <a:ext cx="6336704" cy="6264696"/>
          </a:xfrm>
        </p:spPr>
        <p:txBody>
          <a:bodyPr>
            <a:noAutofit/>
          </a:bodyPr>
          <a:lstStyle/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служби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комісії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служби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комісії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створення комісії з загального огляду будівель і споруд;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створення комісії з перевірки знань з питань охорони праці;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атестації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робочих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експлуатацію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котлів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відповідального за випуск автотранспорту на лінію;</a:t>
            </a:r>
          </a:p>
          <a:p>
            <a:pPr algn="just"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утриманням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експлуатацією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вантажопідіймальних кранів;</a:t>
            </a:r>
          </a:p>
          <a:p>
            <a:pPr>
              <a:spcBef>
                <a:spcPts val="13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призначення кранівників та стропальників;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30"/>
              </a:spcBef>
              <a:buClr>
                <a:srgbClr val="92D050"/>
              </a:buClr>
              <a:buFont typeface="Wingdings" panose="05000000000000000000" pitchFamily="2" charset="2"/>
              <a:buChar char="Ø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81765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88640"/>
            <a:ext cx="6707088" cy="640871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утримання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вантажопідіймальних кранів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справному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Clr>
                <a:srgbClr val="92D050"/>
              </a:buClr>
              <a:buSzPct val="100000"/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вантажопідіймальними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кранами.</a:t>
            </a:r>
          </a:p>
          <a:p>
            <a:pPr marL="0" indent="0">
              <a:buClr>
                <a:srgbClr val="92D050"/>
              </a:buClr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наказів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строки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архівного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фонду);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 -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ліквідації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архівного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фонду).</a:t>
            </a: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Разом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такими наказами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затверджені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ними. На кожному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проставляється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нумерація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712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 txBox="1">
            <a:spLocks/>
          </p:cNvSpPr>
          <p:nvPr/>
        </p:nvSpPr>
        <p:spPr>
          <a:xfrm>
            <a:off x="-468560" y="152400"/>
            <a:ext cx="8229600" cy="1188368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Накази</a:t>
            </a:r>
            <a:r>
              <a:rPr lang="ru-RU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адміністративно-господарських</a:t>
            </a:r>
            <a:r>
              <a:rPr lang="ru-RU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endParaRPr lang="ru-RU" b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474336" y="1340768"/>
            <a:ext cx="6473928" cy="5364088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877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прописують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Накази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належать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них належать: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проведення навчання з питань охорони праці;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проведення попереднього навчання, стажування, його закінчення і перевірку знань постійних та тимчасових робітників;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затвердження інструкцій з питань охорони праці та положень;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організацію та проведення медичного огляду працівників;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про затвердження планів та заходів покращення стану охорони праці;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здійснення кваліфікованого обстеження деревообробного устаткування.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62246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err="1">
                <a:latin typeface="+mn-lt"/>
                <a:cs typeface="Times New Roman" panose="02020603050405020304" pitchFamily="18" charset="0"/>
              </a:rPr>
              <a:t>Група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+mn-lt"/>
                <a:cs typeface="Times New Roman" panose="02020603050405020304" pitchFamily="18" charset="0"/>
              </a:rPr>
              <a:t>наказів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 з </a:t>
            </a:r>
            <a:r>
              <a:rPr lang="ru-RU" b="1" dirty="0" err="1">
                <a:latin typeface="+mn-lt"/>
                <a:cs typeface="Times New Roman" panose="02020603050405020304" pitchFamily="18" charset="0"/>
              </a:rPr>
              <a:t>охорони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+mn-lt"/>
                <a:cs typeface="Times New Roman" panose="02020603050405020304" pitchFamily="18" charset="0"/>
              </a:rPr>
              <a:t>праці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+mn-lt"/>
                <a:cs typeface="Times New Roman" panose="02020603050405020304" pitchFamily="18" charset="0"/>
              </a:rPr>
              <a:t>кадрові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+mn-lt"/>
                <a:cs typeface="Times New Roman" panose="02020603050405020304" pitchFamily="18" charset="0"/>
              </a:rPr>
              <a:t>питання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)</a:t>
            </a:r>
            <a:endParaRPr lang="ru-RU" dirty="0">
              <a:latin typeface="+mn-lt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628800"/>
            <a:ext cx="6131024" cy="3456384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соцзахист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залучених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важкими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шкідливими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наказ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щорічної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відпустки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відрядження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ліквідації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катастроф,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аварій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накази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належать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кадрових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наказів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86635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6347048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sz="4200" dirty="0">
                <a:solidFill>
                  <a:srgbClr val="92D050"/>
                </a:solidFill>
              </a:rPr>
              <a:t>Переліки</a:t>
            </a:r>
          </a:p>
          <a:p>
            <a:pPr marL="0" indent="0" algn="ctr">
              <a:buNone/>
            </a:pPr>
            <a:endParaRPr lang="uk-UA" sz="8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Перелік робіт з підвищеною небезпекою </a:t>
            </a:r>
            <a:r>
              <a:rPr lang="uk-UA" sz="1800" dirty="0"/>
              <a:t>(</a:t>
            </a:r>
            <a:r>
              <a:rPr lang="ru-RU" sz="1800" dirty="0" err="1"/>
              <a:t>Додаток</a:t>
            </a:r>
            <a:r>
              <a:rPr lang="ru-RU" sz="1800" dirty="0"/>
              <a:t> 2</a:t>
            </a:r>
            <a:br>
              <a:rPr lang="ru-RU" sz="1800" dirty="0"/>
            </a:br>
            <a:r>
              <a:rPr lang="ru-RU" sz="1800" dirty="0"/>
              <a:t>до Порядку </a:t>
            </a:r>
            <a:r>
              <a:rPr lang="ru-RU" sz="1800" dirty="0" err="1"/>
              <a:t>видачі</a:t>
            </a:r>
            <a:r>
              <a:rPr lang="ru-RU" sz="1800" dirty="0"/>
              <a:t> </a:t>
            </a:r>
            <a:r>
              <a:rPr lang="ru-RU" sz="1800" dirty="0" err="1"/>
              <a:t>дозволів</a:t>
            </a:r>
            <a:r>
              <a:rPr lang="ru-RU" sz="1800" dirty="0"/>
              <a:t> на </a:t>
            </a:r>
            <a:r>
              <a:rPr lang="ru-RU" sz="1800" dirty="0" err="1"/>
              <a:t>виконання</a:t>
            </a:r>
            <a:r>
              <a:rPr lang="ru-RU" sz="1800" dirty="0"/>
              <a:t> </a:t>
            </a:r>
            <a:r>
              <a:rPr lang="ru-RU" sz="1800" dirty="0" err="1"/>
              <a:t>робіт</a:t>
            </a:r>
            <a:r>
              <a:rPr lang="ru-RU" sz="1800" dirty="0"/>
              <a:t> </a:t>
            </a:r>
            <a:r>
              <a:rPr lang="ru-RU" sz="1800" dirty="0" err="1"/>
              <a:t>підвищеної</a:t>
            </a:r>
            <a:r>
              <a:rPr lang="ru-RU" sz="1800" dirty="0"/>
              <a:t> </a:t>
            </a:r>
            <a:r>
              <a:rPr lang="ru-RU" sz="1800" dirty="0" err="1"/>
              <a:t>небезпеки</a:t>
            </a:r>
            <a:r>
              <a:rPr lang="ru-RU" sz="1800" dirty="0"/>
              <a:t> та на </a:t>
            </a:r>
            <a:r>
              <a:rPr lang="ru-RU" sz="1800" dirty="0" err="1"/>
              <a:t>експлуатацію</a:t>
            </a:r>
            <a:r>
              <a:rPr lang="ru-RU" sz="1800" dirty="0"/>
              <a:t> (</a:t>
            </a:r>
            <a:r>
              <a:rPr lang="ru-RU" sz="1800" dirty="0" err="1"/>
              <a:t>застосування</a:t>
            </a:r>
            <a:r>
              <a:rPr lang="ru-RU" sz="1800" dirty="0"/>
              <a:t>) машин, </a:t>
            </a:r>
            <a:r>
              <a:rPr lang="ru-RU" sz="1800" dirty="0" err="1"/>
              <a:t>механізмів</a:t>
            </a:r>
            <a:r>
              <a:rPr lang="ru-RU" sz="1800" dirty="0"/>
              <a:t>, </a:t>
            </a:r>
            <a:r>
              <a:rPr lang="ru-RU" sz="1800" dirty="0" err="1"/>
              <a:t>устатковання</a:t>
            </a:r>
            <a:r>
              <a:rPr lang="ru-RU" sz="1800" dirty="0"/>
              <a:t> </a:t>
            </a:r>
            <a:r>
              <a:rPr lang="ru-RU" sz="1800" dirty="0" err="1"/>
              <a:t>підвищеної</a:t>
            </a:r>
            <a:r>
              <a:rPr lang="ru-RU" sz="1800" dirty="0"/>
              <a:t> </a:t>
            </a:r>
            <a:r>
              <a:rPr lang="ru-RU" sz="1800" dirty="0" err="1"/>
              <a:t>небезпеки</a:t>
            </a:r>
            <a:r>
              <a:rPr lang="ru-RU" sz="1800" dirty="0"/>
              <a:t> (в </a:t>
            </a:r>
            <a:r>
              <a:rPr lang="ru-RU" sz="1800" dirty="0" err="1"/>
              <a:t>редакції</a:t>
            </a:r>
            <a:r>
              <a:rPr lang="ru-RU" sz="1800" dirty="0"/>
              <a:t> постанови </a:t>
            </a:r>
            <a:r>
              <a:rPr lang="ru-RU" sz="1800" dirty="0" err="1"/>
              <a:t>Кабінету</a:t>
            </a:r>
            <a:r>
              <a:rPr lang="ru-RU" sz="1800" dirty="0"/>
              <a:t> </a:t>
            </a:r>
            <a:r>
              <a:rPr lang="ru-RU" sz="1800" dirty="0" err="1"/>
              <a:t>Міністрів</a:t>
            </a:r>
            <a:r>
              <a:rPr lang="ru-RU" sz="1800" dirty="0"/>
              <a:t> </a:t>
            </a:r>
            <a:r>
              <a:rPr lang="ru-RU" sz="1800" dirty="0" err="1"/>
              <a:t>України</a:t>
            </a:r>
            <a:br>
              <a:rPr lang="ru-RU" sz="1800" dirty="0"/>
            </a:br>
            <a:r>
              <a:rPr lang="ru-RU" sz="1800" dirty="0" err="1"/>
              <a:t>від</a:t>
            </a:r>
            <a:r>
              <a:rPr lang="ru-RU" sz="1800" dirty="0"/>
              <a:t> 3 лютого 2021 р. № 77);</a:t>
            </a:r>
          </a:p>
          <a:p>
            <a:pPr marL="0" indent="0" algn="just">
              <a:buClr>
                <a:srgbClr val="FF0000"/>
              </a:buClr>
              <a:buNone/>
            </a:pPr>
            <a:endParaRPr lang="ru-RU" sz="18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Перелік машин, механізмів, </a:t>
            </a:r>
            <a:r>
              <a:rPr lang="uk-UA" sz="2800" dirty="0" err="1"/>
              <a:t>устатковання</a:t>
            </a:r>
            <a:r>
              <a:rPr lang="uk-UA" sz="2800" dirty="0"/>
              <a:t> підвищеної небезпеки </a:t>
            </a:r>
            <a:r>
              <a:rPr lang="ru-RU" sz="1800" dirty="0"/>
              <a:t>(</a:t>
            </a:r>
            <a:r>
              <a:rPr lang="ru-RU" sz="1800" dirty="0" err="1"/>
              <a:t>Затверджено</a:t>
            </a:r>
            <a:r>
              <a:rPr lang="ru-RU" sz="1800" dirty="0"/>
              <a:t> </a:t>
            </a:r>
            <a:r>
              <a:rPr lang="ru-RU" sz="1800" dirty="0" err="1"/>
              <a:t>постановою</a:t>
            </a:r>
            <a:r>
              <a:rPr lang="ru-RU" sz="1800" dirty="0"/>
              <a:t> </a:t>
            </a:r>
            <a:r>
              <a:rPr lang="ru-RU" sz="1800" dirty="0" err="1"/>
              <a:t>Кабінету</a:t>
            </a:r>
            <a:r>
              <a:rPr lang="ru-RU" sz="1800" dirty="0"/>
              <a:t> </a:t>
            </a:r>
            <a:r>
              <a:rPr lang="ru-RU" sz="1800" dirty="0" err="1"/>
              <a:t>Міністрів</a:t>
            </a:r>
            <a:r>
              <a:rPr lang="ru-RU" sz="1800" dirty="0"/>
              <a:t> </a:t>
            </a:r>
            <a:r>
              <a:rPr lang="ru-RU" sz="1800" dirty="0" err="1"/>
              <a:t>України</a:t>
            </a:r>
            <a:r>
              <a:rPr lang="ru-RU" sz="1800" dirty="0"/>
              <a:t> </a:t>
            </a:r>
            <a:r>
              <a:rPr lang="ru-RU" sz="1800" dirty="0" err="1"/>
              <a:t>від</a:t>
            </a:r>
            <a:r>
              <a:rPr lang="ru-RU" sz="1800" dirty="0"/>
              <a:t> 3 лютого 2021 р. № 77);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endParaRPr lang="uk-UA" sz="28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ru-RU" sz="2800" dirty="0" err="1"/>
              <a:t>Перелік</a:t>
            </a:r>
            <a:r>
              <a:rPr lang="ru-RU" sz="2800" dirty="0"/>
              <a:t> посад і </a:t>
            </a:r>
            <a:r>
              <a:rPr lang="ru-RU" sz="2800" dirty="0" err="1"/>
              <a:t>професій</a:t>
            </a:r>
            <a:r>
              <a:rPr lang="ru-RU" sz="2800" dirty="0"/>
              <a:t> </a:t>
            </a:r>
            <a:r>
              <a:rPr lang="ru-RU" sz="2800" dirty="0" err="1"/>
              <a:t>працівників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повинні</a:t>
            </a:r>
            <a:r>
              <a:rPr lang="ru-RU" sz="2800" dirty="0"/>
              <a:t> </a:t>
            </a:r>
            <a:r>
              <a:rPr lang="ru-RU" sz="2800" dirty="0" err="1"/>
              <a:t>проходити</a:t>
            </a:r>
            <a:r>
              <a:rPr lang="ru-RU" sz="2800" dirty="0"/>
              <a:t> </a:t>
            </a:r>
            <a:r>
              <a:rPr lang="ru-RU" sz="2800" dirty="0" err="1"/>
              <a:t>стажування</a:t>
            </a:r>
            <a:r>
              <a:rPr lang="ru-RU" sz="2800" dirty="0"/>
              <a:t> (</a:t>
            </a:r>
            <a:r>
              <a:rPr lang="ru-RU" sz="2800" dirty="0" err="1"/>
              <a:t>дублювання</a:t>
            </a:r>
            <a:r>
              <a:rPr lang="ru-RU" sz="2800" dirty="0"/>
              <a:t>), а </a:t>
            </a:r>
            <a:r>
              <a:rPr lang="ru-RU" sz="2800" dirty="0" err="1"/>
              <a:t>також</a:t>
            </a:r>
            <a:r>
              <a:rPr lang="ru-RU" sz="2800" dirty="0"/>
              <a:t> </a:t>
            </a:r>
            <a:r>
              <a:rPr lang="ru-RU" sz="2800" dirty="0" err="1"/>
              <a:t>тривалість</a:t>
            </a:r>
            <a:r>
              <a:rPr lang="ru-RU" sz="2800" dirty="0"/>
              <a:t> </a:t>
            </a:r>
            <a:r>
              <a:rPr lang="ru-RU" sz="2800" dirty="0" err="1"/>
              <a:t>стажування</a:t>
            </a:r>
            <a:r>
              <a:rPr lang="ru-RU" sz="2800" dirty="0"/>
              <a:t> (</a:t>
            </a:r>
            <a:r>
              <a:rPr lang="ru-RU" sz="2800" dirty="0" err="1"/>
              <a:t>дублювання</a:t>
            </a:r>
            <a:r>
              <a:rPr lang="ru-RU" sz="2800" dirty="0"/>
              <a:t>) </a:t>
            </a:r>
            <a:r>
              <a:rPr lang="ru-RU" sz="1800" dirty="0"/>
              <a:t>(п. 7.4 Типового </a:t>
            </a:r>
            <a:r>
              <a:rPr lang="ru-RU" sz="1800" dirty="0" err="1"/>
              <a:t>положення</a:t>
            </a:r>
            <a:r>
              <a:rPr lang="ru-RU" sz="1800" dirty="0"/>
              <a:t> про порядок </a:t>
            </a:r>
            <a:r>
              <a:rPr lang="ru-RU" sz="1800" dirty="0" err="1"/>
              <a:t>проведення</a:t>
            </a:r>
            <a:r>
              <a:rPr lang="ru-RU" sz="1800" dirty="0"/>
              <a:t> </a:t>
            </a:r>
            <a:r>
              <a:rPr lang="ru-RU" sz="1800" dirty="0" err="1"/>
              <a:t>навчання</a:t>
            </a:r>
            <a:r>
              <a:rPr lang="ru-RU" sz="1800" dirty="0"/>
              <a:t> і </a:t>
            </a:r>
            <a:r>
              <a:rPr lang="ru-RU" sz="1800" dirty="0" err="1"/>
              <a:t>перевірки</a:t>
            </a:r>
            <a:r>
              <a:rPr lang="ru-RU" sz="1800" dirty="0"/>
              <a:t> </a:t>
            </a:r>
            <a:r>
              <a:rPr lang="ru-RU" sz="1800" dirty="0" err="1"/>
              <a:t>знань</a:t>
            </a:r>
            <a:r>
              <a:rPr lang="ru-RU" sz="1800" dirty="0"/>
              <a:t> з </a:t>
            </a:r>
            <a:r>
              <a:rPr lang="ru-RU" sz="1800" dirty="0" err="1"/>
              <a:t>питань</a:t>
            </a:r>
            <a:r>
              <a:rPr lang="ru-RU" sz="1800" dirty="0"/>
              <a:t> </a:t>
            </a:r>
            <a:r>
              <a:rPr lang="ru-RU" sz="1800" dirty="0" err="1"/>
              <a:t>охорони</a:t>
            </a:r>
            <a:r>
              <a:rPr lang="ru-RU" sz="1800" dirty="0"/>
              <a:t> </a:t>
            </a:r>
            <a:r>
              <a:rPr lang="ru-RU" sz="1800" dirty="0" err="1"/>
              <a:t>праці</a:t>
            </a:r>
            <a:r>
              <a:rPr lang="ru-RU" sz="1800" dirty="0"/>
              <a:t> </a:t>
            </a:r>
            <a:r>
              <a:rPr lang="ru-RU" sz="1800" b="1" dirty="0"/>
              <a:t>НПАОП 0.00-4.12-05</a:t>
            </a:r>
            <a:r>
              <a:rPr lang="ru-RU" sz="1800" dirty="0"/>
              <a:t>).</a:t>
            </a:r>
            <a:endParaRPr lang="uk-UA" sz="1800" dirty="0"/>
          </a:p>
          <a:p>
            <a:pPr algn="ctr">
              <a:buFont typeface="Wingdings" panose="05000000000000000000" pitchFamily="2" charset="2"/>
              <a:buChar char="Ø"/>
            </a:pPr>
            <a:endParaRPr lang="ru-RU" sz="4200" dirty="0"/>
          </a:p>
        </p:txBody>
      </p:sp>
    </p:spTree>
    <p:extLst>
      <p:ext uri="{BB962C8B-B14F-4D97-AF65-F5344CB8AC3E}">
        <p14:creationId xmlns:p14="http://schemas.microsoft.com/office/powerpoint/2010/main" val="1811180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6779096" cy="604867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uk-UA" sz="4200" dirty="0">
                <a:solidFill>
                  <a:srgbClr val="92D050"/>
                </a:solidFill>
              </a:rPr>
              <a:t>Положення</a:t>
            </a:r>
          </a:p>
          <a:p>
            <a:pPr marL="0" indent="0" algn="ctr">
              <a:buNone/>
            </a:pPr>
            <a:endParaRPr lang="uk-UA" sz="16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навчання з питань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систему управління охороною праці та ризиками на підприємстві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службу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комісію з питань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оперативний, адміністративно-громадський контроль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основні </a:t>
            </a:r>
            <a:r>
              <a:rPr lang="uk-UA" sz="2800" dirty="0" err="1"/>
              <a:t>обов</a:t>
            </a:r>
            <a:r>
              <a:rPr lang="en-US" sz="2800" dirty="0"/>
              <a:t>’</a:t>
            </a:r>
            <a:r>
              <a:rPr lang="uk-UA" sz="2800" dirty="0" err="1"/>
              <a:t>язки</a:t>
            </a:r>
            <a:r>
              <a:rPr lang="uk-UA" sz="2800" dirty="0"/>
              <a:t>, права, відповідальність керівників, професіоналів та фахівців підприємств і організацій лісового господарства України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організацію профілактичної роботи з попередження дорожньо-транспортних пригод 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порядок здійснення кваліфікованих обстежень деревообробного устаткування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uk-UA" sz="2800" dirty="0"/>
              <a:t>Про службу (комісію) з безпеки дорожнього руху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50693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7283152" cy="5976664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uk-UA" sz="5100" dirty="0">
                <a:solidFill>
                  <a:srgbClr val="92D050"/>
                </a:solidFill>
              </a:rPr>
              <a:t>Журнали</a:t>
            </a:r>
            <a:endParaRPr lang="uk-UA" sz="4200" dirty="0">
              <a:solidFill>
                <a:srgbClr val="92D050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Вступного інструктажу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Реєстрації інструкцій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Реєстрації видачі інструкцій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Реєстрації нещасних випадків виробничого характеру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Реєстрації нещасних випадків невиробничого характеру</a:t>
            </a:r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800" dirty="0"/>
          </a:p>
          <a:p>
            <a:pPr marL="0" indent="0" algn="just">
              <a:buClr>
                <a:schemeClr val="accent4">
                  <a:lumMod val="50000"/>
                </a:schemeClr>
              </a:buClr>
              <a:buNone/>
            </a:pPr>
            <a:r>
              <a:rPr lang="uk-UA" sz="2400" dirty="0"/>
              <a:t>Лісництво: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Реєстрації інструктажів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Оперативного, адміністративно-громадського контролю І та ІІ рівнів</a:t>
            </a:r>
          </a:p>
          <a:p>
            <a:pPr marL="0" indent="0" algn="just">
              <a:buClr>
                <a:schemeClr val="accent4">
                  <a:lumMod val="50000"/>
                </a:schemeClr>
              </a:buClr>
              <a:buNone/>
            </a:pPr>
            <a:endParaRPr lang="uk-UA" sz="800" dirty="0"/>
          </a:p>
          <a:p>
            <a:pPr marL="0" indent="0" algn="just">
              <a:buClr>
                <a:schemeClr val="accent4">
                  <a:lumMod val="50000"/>
                </a:schemeClr>
              </a:buClr>
              <a:buNone/>
            </a:pPr>
            <a:r>
              <a:rPr lang="uk-UA" sz="2400" dirty="0"/>
              <a:t>Транспортний цех: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Реєстрації вступного інструктажу з безпеки руху та інструктажів з безпеки руху</a:t>
            </a:r>
          </a:p>
          <a:p>
            <a:pPr marL="0" indent="0" algn="just">
              <a:buClr>
                <a:schemeClr val="accent4">
                  <a:lumMod val="50000"/>
                </a:schemeClr>
              </a:buClr>
              <a:buNone/>
            </a:pPr>
            <a:endParaRPr lang="uk-UA" sz="800" dirty="0"/>
          </a:p>
          <a:p>
            <a:pPr marL="0" indent="0" algn="just">
              <a:buClr>
                <a:schemeClr val="accent4">
                  <a:lumMod val="50000"/>
                </a:schemeClr>
              </a:buClr>
              <a:buNone/>
            </a:pPr>
            <a:r>
              <a:rPr lang="uk-UA" sz="2200" dirty="0"/>
              <a:t>Нижній склад:</a:t>
            </a:r>
            <a:endParaRPr lang="uk-UA" sz="24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uk-UA" sz="2400" dirty="0"/>
              <a:t>Періодичних оглядів вантажопідіймальних кранів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uk-UA" sz="2400" dirty="0"/>
              <a:t>Періодичних оглядів знімних </a:t>
            </a:r>
            <a:r>
              <a:rPr lang="uk-UA" sz="2400" dirty="0" err="1"/>
              <a:t>вантажозахоплювальних</a:t>
            </a:r>
            <a:r>
              <a:rPr lang="uk-UA" sz="2400" dirty="0"/>
              <a:t> пристроїв і тари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uk-UA" sz="2400" dirty="0"/>
              <a:t>Вахтовий журнал машиніста крана</a:t>
            </a:r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2400" dirty="0"/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2400" dirty="0"/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2400" dirty="0"/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2400" dirty="0"/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2400" dirty="0"/>
          </a:p>
          <a:p>
            <a:pPr algn="just">
              <a:buClr>
                <a:schemeClr val="accent4">
                  <a:lumMod val="50000"/>
                </a:schemeClr>
              </a:buClr>
              <a:buFont typeface="Wingdings" panose="05000000000000000000" pitchFamily="2" charset="2"/>
              <a:buChar char="§"/>
            </a:pP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167859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6707088" cy="5835352"/>
          </a:xfrm>
        </p:spPr>
        <p:txBody>
          <a:bodyPr/>
          <a:lstStyle/>
          <a:p>
            <a:pPr marL="0" indent="0" algn="ctr">
              <a:buNone/>
            </a:pPr>
            <a:r>
              <a:rPr lang="uk-UA" sz="4200" dirty="0">
                <a:solidFill>
                  <a:srgbClr val="92D050"/>
                </a:solidFill>
              </a:rPr>
              <a:t>Дозвіл та декларація</a:t>
            </a:r>
          </a:p>
          <a:p>
            <a:pPr marL="0" indent="0" algn="ctr">
              <a:buNone/>
            </a:pPr>
            <a:endParaRPr lang="uk-UA" sz="42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 Дозвіл на виконання робіт підвищеної небезпеки та на експлуатацію машин, механізмів, </a:t>
            </a:r>
            <a:r>
              <a:rPr lang="uk-UA" sz="2400" dirty="0" err="1"/>
              <a:t>устатковання</a:t>
            </a:r>
            <a:r>
              <a:rPr lang="uk-UA" sz="2400" dirty="0"/>
              <a:t> підвищеної небезпеки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ru-RU" sz="24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2400" dirty="0"/>
              <a:t>Декларація відповідності матеріально-технічної бази законодавству з охорони праці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89014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65184142"/>
              </p:ext>
            </p:extLst>
          </p:nvPr>
        </p:nvGraphicFramePr>
        <p:xfrm>
          <a:off x="755576" y="620688"/>
          <a:ext cx="799288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1766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92D050"/>
                </a:solidFill>
              </a:rPr>
              <a:t>Організація навчання та </a:t>
            </a:r>
          </a:p>
          <a:p>
            <a:pPr marL="0" indent="0" algn="ctr">
              <a:buNone/>
            </a:pPr>
            <a:r>
              <a:rPr lang="uk-UA" sz="2800" b="1" dirty="0">
                <a:solidFill>
                  <a:srgbClr val="92D050"/>
                </a:solidFill>
              </a:rPr>
              <a:t>перевірки знань з охорони </a:t>
            </a:r>
          </a:p>
          <a:p>
            <a:pPr marL="0" indent="0" algn="ctr">
              <a:buNone/>
            </a:pPr>
            <a:r>
              <a:rPr lang="uk-UA" sz="2800" b="1" dirty="0">
                <a:solidFill>
                  <a:srgbClr val="92D050"/>
                </a:solidFill>
              </a:rPr>
              <a:t>праці </a:t>
            </a:r>
          </a:p>
          <a:p>
            <a:pPr marL="0" indent="0">
              <a:buNone/>
            </a:pPr>
            <a:endParaRPr lang="uk-UA" sz="8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dirty="0"/>
              <a:t>Наказ про проведення навчання та перевірки знань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dirty="0"/>
              <a:t>Наказ про створення комісії з перевірки знань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dirty="0" err="1"/>
              <a:t>Положення</a:t>
            </a:r>
            <a:r>
              <a:rPr lang="ru-RU" sz="1800" dirty="0"/>
              <a:t> про </a:t>
            </a:r>
            <a:r>
              <a:rPr lang="ru-RU" sz="1800" dirty="0" err="1"/>
              <a:t>навчання</a:t>
            </a:r>
            <a:r>
              <a:rPr lang="ru-RU" sz="1800" dirty="0"/>
              <a:t> з </a:t>
            </a:r>
            <a:r>
              <a:rPr lang="ru-RU" sz="1800" dirty="0" err="1"/>
              <a:t>питань</a:t>
            </a:r>
            <a:r>
              <a:rPr lang="ru-RU" sz="1800" dirty="0"/>
              <a:t> </a:t>
            </a:r>
            <a:r>
              <a:rPr lang="ru-RU" sz="1800" dirty="0" err="1"/>
              <a:t>охорони</a:t>
            </a:r>
            <a:r>
              <a:rPr lang="ru-RU" sz="1800" dirty="0"/>
              <a:t> </a:t>
            </a:r>
            <a:r>
              <a:rPr lang="ru-RU" sz="1800" dirty="0" err="1"/>
              <a:t>праці</a:t>
            </a:r>
            <a:endParaRPr lang="uk-UA" sz="1800" dirty="0"/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dirty="0"/>
              <a:t>Програма проведення навчання з охорони праці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dirty="0"/>
              <a:t>План-графік навчання та перевірки знань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dirty="0"/>
              <a:t>Журнал відвідування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dirty="0"/>
              <a:t>Протоколи засідань комісії з перевірки знань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492" y="4869160"/>
            <a:ext cx="2448272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781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6707088" cy="6525344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uk-UA" sz="4200" dirty="0"/>
              <a:t>                                 </a:t>
            </a:r>
            <a:r>
              <a:rPr lang="uk-UA" sz="4100" dirty="0">
                <a:solidFill>
                  <a:srgbClr val="92D050"/>
                </a:solidFill>
              </a:rPr>
              <a:t>Норми видачі спецодягу,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uk-UA" sz="4100" dirty="0">
                <a:solidFill>
                  <a:srgbClr val="92D050"/>
                </a:solidFill>
              </a:rPr>
              <a:t>                                  спецвзуття та інших ЗІЗ</a:t>
            </a:r>
          </a:p>
          <a:p>
            <a:pPr marL="0" indent="0" algn="just">
              <a:buNone/>
            </a:pPr>
            <a:r>
              <a:rPr lang="uk-UA" sz="3200" b="1" dirty="0">
                <a:solidFill>
                  <a:srgbClr val="92D050"/>
                </a:solidFill>
              </a:rPr>
              <a:t>                                     </a:t>
            </a:r>
            <a:r>
              <a:rPr lang="uk-UA" sz="3200" b="1" dirty="0"/>
              <a:t>  </a:t>
            </a:r>
            <a:r>
              <a:rPr lang="ru-RU" sz="2300" b="1" dirty="0" err="1"/>
              <a:t>Затверджено</a:t>
            </a:r>
            <a:r>
              <a:rPr lang="ru-RU" sz="2300" b="1" dirty="0"/>
              <a:t> наказом </a:t>
            </a:r>
            <a:r>
              <a:rPr lang="ru-RU" sz="2300" b="1" dirty="0" err="1"/>
              <a:t>Мінсоцполітики</a:t>
            </a:r>
            <a:r>
              <a:rPr lang="ru-RU" sz="2300" b="1" dirty="0"/>
              <a:t> </a:t>
            </a:r>
            <a:r>
              <a:rPr lang="ru-RU" sz="2300" b="1" dirty="0" err="1"/>
              <a:t>України</a:t>
            </a:r>
            <a:endParaRPr lang="ru-RU" sz="2300" b="1" dirty="0"/>
          </a:p>
          <a:p>
            <a:pPr marL="0" indent="0" algn="just">
              <a:buNone/>
            </a:pPr>
            <a:r>
              <a:rPr lang="ru-RU" sz="2300" b="1" dirty="0"/>
              <a:t>                                                       26.02.2018  № 293</a:t>
            </a:r>
          </a:p>
          <a:p>
            <a:pPr marL="0" indent="0" algn="just">
              <a:buNone/>
            </a:pPr>
            <a:endParaRPr lang="ru-RU" sz="800" dirty="0"/>
          </a:p>
          <a:p>
            <a:pPr marL="0" indent="0" algn="ctr">
              <a:buNone/>
            </a:pPr>
            <a:endParaRPr lang="ru-RU" sz="2000" b="1" dirty="0"/>
          </a:p>
          <a:p>
            <a:pPr marL="0" indent="0" algn="ctr">
              <a:buNone/>
            </a:pPr>
            <a:r>
              <a:rPr lang="ru-RU" sz="2900" b="1" dirty="0" err="1"/>
              <a:t>Вальник</a:t>
            </a:r>
            <a:r>
              <a:rPr lang="ru-RU" sz="2900" b="1" dirty="0"/>
              <a:t> </a:t>
            </a:r>
            <a:r>
              <a:rPr lang="ru-RU" sz="2900" b="1" dirty="0" err="1"/>
              <a:t>лісу</a:t>
            </a:r>
            <a:endParaRPr lang="ru-RU" sz="2900" b="1" dirty="0"/>
          </a:p>
          <a:p>
            <a:pPr marL="0" indent="0" algn="just">
              <a:buNone/>
            </a:pPr>
            <a:r>
              <a:rPr lang="ru-RU" sz="2300" dirty="0"/>
              <a:t> – куртка для </a:t>
            </a:r>
            <a:r>
              <a:rPr lang="ru-RU" sz="2300" dirty="0" err="1"/>
              <a:t>захисту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проколів</a:t>
            </a:r>
            <a:r>
              <a:rPr lang="ru-RU" sz="2300" dirty="0"/>
              <a:t> та </a:t>
            </a:r>
            <a:r>
              <a:rPr lang="ru-RU" sz="2300" dirty="0" err="1"/>
              <a:t>порізів</a:t>
            </a:r>
            <a:r>
              <a:rPr lang="ru-RU" sz="2300" dirty="0"/>
              <a:t> (у тому </a:t>
            </a:r>
            <a:r>
              <a:rPr lang="ru-RU" sz="2300" dirty="0" err="1"/>
              <a:t>числі</a:t>
            </a:r>
            <a:r>
              <a:rPr lang="ru-RU" sz="2300" dirty="0"/>
              <a:t> </a:t>
            </a:r>
            <a:r>
              <a:rPr lang="ru-RU" sz="2300" dirty="0" err="1"/>
              <a:t>ланцюговою</a:t>
            </a:r>
            <a:r>
              <a:rPr lang="ru-RU" sz="2300" dirty="0"/>
              <a:t> </a:t>
            </a:r>
            <a:r>
              <a:rPr lang="ru-RU" sz="2300" dirty="0" err="1"/>
              <a:t>пилкою</a:t>
            </a:r>
            <a:r>
              <a:rPr lang="ru-RU" sz="2300" dirty="0"/>
              <a:t>) </a:t>
            </a:r>
            <a:r>
              <a:rPr lang="ru-RU" sz="2300" dirty="0" err="1"/>
              <a:t>зі</a:t>
            </a:r>
            <a:r>
              <a:rPr lang="ru-RU" sz="2300" dirty="0"/>
              <a:t> </a:t>
            </a:r>
            <a:r>
              <a:rPr lang="ru-RU" sz="2300" dirty="0" err="1"/>
              <a:t>зносостійкого</a:t>
            </a:r>
            <a:r>
              <a:rPr lang="ru-RU" sz="2300" dirty="0"/>
              <a:t> </a:t>
            </a:r>
            <a:r>
              <a:rPr lang="ru-RU" sz="2300" dirty="0" err="1"/>
              <a:t>матеріалу</a:t>
            </a:r>
            <a:r>
              <a:rPr lang="ru-RU" sz="2300" dirty="0"/>
              <a:t> з такими характеристиками: </a:t>
            </a:r>
            <a:r>
              <a:rPr lang="ru-RU" sz="2300" dirty="0" err="1"/>
              <a:t>вентиляційні</a:t>
            </a:r>
            <a:r>
              <a:rPr lang="ru-RU" sz="2300" dirty="0"/>
              <a:t> отвори не </a:t>
            </a:r>
            <a:r>
              <a:rPr lang="ru-RU" sz="2300" dirty="0" err="1"/>
              <a:t>менше</a:t>
            </a:r>
            <a:r>
              <a:rPr lang="ru-RU" sz="2300" dirty="0"/>
              <a:t> 6 шт.; </a:t>
            </a:r>
            <a:r>
              <a:rPr lang="ru-RU" sz="2300" dirty="0" err="1"/>
              <a:t>водонепроникні</a:t>
            </a:r>
            <a:r>
              <a:rPr lang="ru-RU" sz="2300" dirty="0"/>
              <a:t> накладки на рукавах </a:t>
            </a:r>
            <a:r>
              <a:rPr lang="ru-RU" sz="2300" dirty="0" err="1"/>
              <a:t>підвищеної</a:t>
            </a:r>
            <a:r>
              <a:rPr lang="ru-RU" sz="2300" dirty="0"/>
              <a:t> </a:t>
            </a:r>
            <a:r>
              <a:rPr lang="ru-RU" sz="2300" dirty="0" err="1"/>
              <a:t>зносостійкості</a:t>
            </a:r>
            <a:r>
              <a:rPr lang="ru-RU" sz="2300" dirty="0"/>
              <a:t>;</a:t>
            </a:r>
            <a:br>
              <a:rPr lang="ru-RU" sz="2300" dirty="0"/>
            </a:br>
            <a:r>
              <a:rPr lang="ru-RU" sz="2300" dirty="0" err="1"/>
              <a:t>кишені</a:t>
            </a:r>
            <a:r>
              <a:rPr lang="ru-RU" sz="2300" dirty="0"/>
              <a:t> на замках; </a:t>
            </a:r>
            <a:r>
              <a:rPr lang="ru-RU" sz="2300" dirty="0" err="1"/>
              <a:t>світловідбивні</a:t>
            </a:r>
            <a:r>
              <a:rPr lang="ru-RU" sz="2300" dirty="0"/>
              <a:t> вставки на </a:t>
            </a:r>
            <a:r>
              <a:rPr lang="ru-RU" sz="2300" dirty="0" err="1"/>
              <a:t>передній</a:t>
            </a:r>
            <a:r>
              <a:rPr lang="ru-RU" sz="2300" dirty="0"/>
              <a:t> і </a:t>
            </a:r>
            <a:r>
              <a:rPr lang="ru-RU" sz="2300" dirty="0" err="1"/>
              <a:t>задній</a:t>
            </a:r>
            <a:r>
              <a:rPr lang="ru-RU" sz="2300" dirty="0"/>
              <a:t> </a:t>
            </a:r>
            <a:r>
              <a:rPr lang="ru-RU" sz="2300" dirty="0" err="1"/>
              <a:t>частинах</a:t>
            </a:r>
            <a:r>
              <a:rPr lang="ru-RU" sz="2300" dirty="0"/>
              <a:t> </a:t>
            </a:r>
            <a:r>
              <a:rPr lang="ru-RU" sz="2300" dirty="0" err="1"/>
              <a:t>одягу</a:t>
            </a:r>
            <a:r>
              <a:rPr lang="ru-RU" sz="2300" dirty="0"/>
              <a:t>; </a:t>
            </a:r>
            <a:r>
              <a:rPr lang="ru-RU" sz="2300" dirty="0" err="1"/>
              <a:t>сигнальне</a:t>
            </a:r>
            <a:r>
              <a:rPr lang="ru-RU" sz="2300" dirty="0"/>
              <a:t> </a:t>
            </a:r>
            <a:r>
              <a:rPr lang="ru-RU" sz="2300" dirty="0" err="1"/>
              <a:t>покриття</a:t>
            </a:r>
            <a:r>
              <a:rPr lang="ru-RU" sz="2300" dirty="0"/>
              <a:t> на </a:t>
            </a:r>
            <a:r>
              <a:rPr lang="ru-RU" sz="2300" dirty="0" err="1"/>
              <a:t>спинці</a:t>
            </a:r>
            <a:r>
              <a:rPr lang="ru-RU" sz="2300" dirty="0"/>
              <a:t> та </a:t>
            </a:r>
            <a:r>
              <a:rPr lang="ru-RU" sz="2300" dirty="0" err="1"/>
              <a:t>пілочках</a:t>
            </a:r>
            <a:r>
              <a:rPr lang="ru-RU" sz="2300" dirty="0"/>
              <a:t>; </a:t>
            </a:r>
            <a:r>
              <a:rPr lang="ru-RU" sz="2300" dirty="0" err="1"/>
              <a:t>захист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порізів</a:t>
            </a:r>
            <a:r>
              <a:rPr lang="ru-RU" sz="2300" dirty="0"/>
              <a:t>. </a:t>
            </a:r>
          </a:p>
          <a:p>
            <a:pPr marL="0" indent="0" algn="just">
              <a:buNone/>
            </a:pPr>
            <a:r>
              <a:rPr lang="ru-RU" sz="2300" dirty="0"/>
              <a:t>– </a:t>
            </a:r>
            <a:r>
              <a:rPr lang="ru-RU" sz="2300" dirty="0" err="1"/>
              <a:t>чоботи</a:t>
            </a:r>
            <a:r>
              <a:rPr lang="ru-RU" sz="2300" dirty="0"/>
              <a:t> ПВХ </a:t>
            </a:r>
            <a:r>
              <a:rPr lang="ru-RU" sz="2300" dirty="0" err="1"/>
              <a:t>із</a:t>
            </a:r>
            <a:r>
              <a:rPr lang="ru-RU" sz="2300" dirty="0"/>
              <a:t> </a:t>
            </a:r>
            <a:r>
              <a:rPr lang="ru-RU" sz="2300" dirty="0" err="1"/>
              <a:t>захисними</a:t>
            </a:r>
            <a:r>
              <a:rPr lang="ru-RU" sz="2300" dirty="0"/>
              <a:t> </a:t>
            </a:r>
            <a:r>
              <a:rPr lang="ru-RU" sz="2300" dirty="0" err="1"/>
              <a:t>підносками</a:t>
            </a:r>
            <a:r>
              <a:rPr lang="ru-RU" sz="2300" dirty="0"/>
              <a:t>. </a:t>
            </a:r>
          </a:p>
          <a:p>
            <a:pPr marL="0" indent="0" algn="just">
              <a:buNone/>
            </a:pPr>
            <a:r>
              <a:rPr lang="ru-RU" sz="2300" dirty="0"/>
              <a:t>– </a:t>
            </a:r>
            <a:r>
              <a:rPr lang="ru-RU" sz="2300" dirty="0" err="1"/>
              <a:t>рукавиці</a:t>
            </a:r>
            <a:r>
              <a:rPr lang="ru-RU" sz="2300" dirty="0"/>
              <a:t> </a:t>
            </a:r>
            <a:r>
              <a:rPr lang="ru-RU" sz="2300" dirty="0" err="1"/>
              <a:t>із</a:t>
            </a:r>
            <a:r>
              <a:rPr lang="ru-RU" sz="2300" dirty="0"/>
              <a:t> </a:t>
            </a:r>
            <a:r>
              <a:rPr lang="ru-RU" sz="2300" dirty="0" err="1"/>
              <a:t>полімерних</a:t>
            </a:r>
            <a:r>
              <a:rPr lang="ru-RU" sz="2300" dirty="0"/>
              <a:t> </a:t>
            </a:r>
            <a:r>
              <a:rPr lang="ru-RU" sz="2300" dirty="0" err="1"/>
              <a:t>матеріалів</a:t>
            </a:r>
            <a:r>
              <a:rPr lang="ru-RU" sz="2300" dirty="0"/>
              <a:t> </a:t>
            </a:r>
            <a:r>
              <a:rPr lang="ru-RU" sz="2300" dirty="0" err="1"/>
              <a:t>із</a:t>
            </a:r>
            <a:r>
              <a:rPr lang="ru-RU" sz="2300" dirty="0"/>
              <a:t> </a:t>
            </a:r>
            <a:r>
              <a:rPr lang="ru-RU" sz="2300" dirty="0" err="1"/>
              <a:t>захистом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порізів</a:t>
            </a:r>
            <a:r>
              <a:rPr lang="ru-RU" sz="2300" dirty="0"/>
              <a:t>. </a:t>
            </a:r>
          </a:p>
          <a:p>
            <a:pPr marL="0" indent="0" algn="just">
              <a:buNone/>
            </a:pPr>
            <a:r>
              <a:rPr lang="ru-RU" sz="2300" dirty="0"/>
              <a:t>– плащ для </a:t>
            </a:r>
            <a:r>
              <a:rPr lang="ru-RU" sz="2300" dirty="0" err="1"/>
              <a:t>захисту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води та </a:t>
            </a:r>
            <a:r>
              <a:rPr lang="ru-RU" sz="2300" dirty="0" err="1"/>
              <a:t>нетоксичних</a:t>
            </a:r>
            <a:r>
              <a:rPr lang="ru-RU" sz="2300" dirty="0"/>
              <a:t> </a:t>
            </a:r>
            <a:r>
              <a:rPr lang="ru-RU" sz="2300" dirty="0" err="1"/>
              <a:t>розчинів</a:t>
            </a:r>
            <a:r>
              <a:rPr lang="ru-RU" sz="2300" dirty="0"/>
              <a:t>. </a:t>
            </a:r>
          </a:p>
          <a:p>
            <a:pPr marL="0" indent="0" algn="just">
              <a:buNone/>
            </a:pPr>
            <a:r>
              <a:rPr lang="ru-RU" sz="2300" dirty="0"/>
              <a:t>– </a:t>
            </a:r>
            <a:r>
              <a:rPr lang="ru-RU" sz="2300" dirty="0" err="1"/>
              <a:t>штани</a:t>
            </a:r>
            <a:r>
              <a:rPr lang="ru-RU" sz="2300" dirty="0"/>
              <a:t> для </a:t>
            </a:r>
            <a:r>
              <a:rPr lang="ru-RU" sz="2300" dirty="0" err="1"/>
              <a:t>захисту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проколів</a:t>
            </a:r>
            <a:r>
              <a:rPr lang="ru-RU" sz="2300" dirty="0"/>
              <a:t> та </a:t>
            </a:r>
            <a:r>
              <a:rPr lang="ru-RU" sz="2300" dirty="0" err="1"/>
              <a:t>порізів</a:t>
            </a:r>
            <a:r>
              <a:rPr lang="ru-RU" sz="2300" dirty="0"/>
              <a:t> (у тому </a:t>
            </a:r>
            <a:r>
              <a:rPr lang="ru-RU" sz="2300" dirty="0" err="1"/>
              <a:t>числі</a:t>
            </a:r>
            <a:r>
              <a:rPr lang="ru-RU" sz="2300" dirty="0"/>
              <a:t> </a:t>
            </a:r>
            <a:r>
              <a:rPr lang="ru-RU" sz="2300" dirty="0" err="1"/>
              <a:t>ланцюговою</a:t>
            </a:r>
            <a:r>
              <a:rPr lang="ru-RU" sz="2300" dirty="0"/>
              <a:t> </a:t>
            </a:r>
            <a:r>
              <a:rPr lang="ru-RU" sz="2300" dirty="0" err="1"/>
              <a:t>пилкою</a:t>
            </a:r>
            <a:r>
              <a:rPr lang="ru-RU" sz="2300" dirty="0"/>
              <a:t>) </a:t>
            </a:r>
            <a:r>
              <a:rPr lang="ru-RU" sz="2300" dirty="0" err="1"/>
              <a:t>зі</a:t>
            </a:r>
            <a:r>
              <a:rPr lang="ru-RU" sz="2300" dirty="0"/>
              <a:t> </a:t>
            </a:r>
            <a:r>
              <a:rPr lang="ru-RU" sz="2300" dirty="0" err="1"/>
              <a:t>зносостійкого</a:t>
            </a:r>
            <a:r>
              <a:rPr lang="ru-RU" sz="2300" dirty="0"/>
              <a:t> </a:t>
            </a:r>
            <a:r>
              <a:rPr lang="ru-RU" sz="2300" dirty="0" err="1"/>
              <a:t>матеріалу</a:t>
            </a:r>
            <a:r>
              <a:rPr lang="ru-RU" sz="2300" dirty="0"/>
              <a:t> з такими характеристиками: </a:t>
            </a:r>
            <a:r>
              <a:rPr lang="ru-RU" sz="2300" dirty="0" err="1"/>
              <a:t>вентиляційні</a:t>
            </a:r>
            <a:r>
              <a:rPr lang="ru-RU" sz="2300" dirty="0"/>
              <a:t> отвори з </a:t>
            </a:r>
            <a:r>
              <a:rPr lang="ru-RU" sz="2300" dirty="0" err="1"/>
              <a:t>регулюванням</a:t>
            </a:r>
            <a:r>
              <a:rPr lang="ru-RU" sz="2300" dirty="0"/>
              <a:t> </a:t>
            </a:r>
            <a:r>
              <a:rPr lang="ru-RU" sz="2300" dirty="0" err="1"/>
              <a:t>обміну</a:t>
            </a:r>
            <a:r>
              <a:rPr lang="ru-RU" sz="2300" dirty="0"/>
              <a:t> </a:t>
            </a:r>
            <a:r>
              <a:rPr lang="ru-RU" sz="2300" dirty="0" err="1"/>
              <a:t>повітря</a:t>
            </a:r>
            <a:r>
              <a:rPr lang="ru-RU" sz="2300" dirty="0"/>
              <a:t> не </a:t>
            </a:r>
            <a:r>
              <a:rPr lang="ru-RU" sz="2300" dirty="0" err="1"/>
              <a:t>менше</a:t>
            </a:r>
            <a:r>
              <a:rPr lang="ru-RU" sz="2300" dirty="0"/>
              <a:t> 2 шт.; </a:t>
            </a:r>
            <a:r>
              <a:rPr lang="ru-RU" sz="2300" dirty="0" err="1"/>
              <a:t>задня</a:t>
            </a:r>
            <a:r>
              <a:rPr lang="ru-RU" sz="2300" dirty="0"/>
              <a:t> </a:t>
            </a:r>
            <a:r>
              <a:rPr lang="ru-RU" sz="2300" dirty="0" err="1"/>
              <a:t>кишеня</a:t>
            </a:r>
            <a:r>
              <a:rPr lang="ru-RU" sz="2300" dirty="0"/>
              <a:t> 1 шт.; </a:t>
            </a:r>
            <a:r>
              <a:rPr lang="ru-RU" sz="2300" dirty="0" err="1"/>
              <a:t>передня</a:t>
            </a:r>
            <a:r>
              <a:rPr lang="ru-RU" sz="2300" dirty="0"/>
              <a:t> </a:t>
            </a:r>
            <a:r>
              <a:rPr lang="ru-RU" sz="2300" dirty="0" err="1"/>
              <a:t>кишеня</a:t>
            </a:r>
            <a:r>
              <a:rPr lang="ru-RU" sz="2300" dirty="0"/>
              <a:t> 4 шт.; </a:t>
            </a:r>
            <a:r>
              <a:rPr lang="ru-RU" sz="2300" dirty="0" err="1"/>
              <a:t>кишеня</a:t>
            </a:r>
            <a:r>
              <a:rPr lang="ru-RU" sz="2300" dirty="0"/>
              <a:t> для </a:t>
            </a:r>
            <a:r>
              <a:rPr lang="ru-RU" sz="2300" dirty="0" err="1"/>
              <a:t>інструменту</a:t>
            </a:r>
            <a:r>
              <a:rPr lang="ru-RU" sz="2300" dirty="0"/>
              <a:t> 1 шт.; </a:t>
            </a:r>
            <a:r>
              <a:rPr lang="ru-RU" sz="2300" dirty="0" err="1"/>
              <a:t>водонепроникні</a:t>
            </a:r>
            <a:r>
              <a:rPr lang="ru-RU" sz="2300" dirty="0"/>
              <a:t> прокладки </a:t>
            </a:r>
            <a:r>
              <a:rPr lang="ru-RU" sz="2300" dirty="0" err="1"/>
              <a:t>підвищеної</a:t>
            </a:r>
            <a:r>
              <a:rPr lang="ru-RU" sz="2300" dirty="0"/>
              <a:t> </a:t>
            </a:r>
            <a:r>
              <a:rPr lang="ru-RU" sz="2300" dirty="0" err="1"/>
              <a:t>зносостійкості</a:t>
            </a:r>
            <a:r>
              <a:rPr lang="ru-RU" sz="2300" dirty="0"/>
              <a:t>; </a:t>
            </a:r>
            <a:r>
              <a:rPr lang="ru-RU" sz="2300" dirty="0" err="1"/>
              <a:t>сигнальне</a:t>
            </a:r>
            <a:r>
              <a:rPr lang="ru-RU" sz="2300" dirty="0"/>
              <a:t> </a:t>
            </a:r>
            <a:r>
              <a:rPr lang="ru-RU" sz="2300" dirty="0" err="1"/>
              <a:t>покриття</a:t>
            </a:r>
            <a:r>
              <a:rPr lang="ru-RU" sz="2300" dirty="0"/>
              <a:t> </a:t>
            </a:r>
            <a:r>
              <a:rPr lang="ru-RU" sz="2300" dirty="0" err="1"/>
              <a:t>збоку</a:t>
            </a:r>
            <a:r>
              <a:rPr lang="ru-RU" sz="2300" dirty="0"/>
              <a:t> і </a:t>
            </a:r>
            <a:r>
              <a:rPr lang="ru-RU" sz="2300" dirty="0" err="1"/>
              <a:t>ззаду</a:t>
            </a:r>
            <a:r>
              <a:rPr lang="ru-RU" sz="2300" dirty="0"/>
              <a:t>; </a:t>
            </a:r>
            <a:r>
              <a:rPr lang="ru-RU" sz="2300" dirty="0" err="1"/>
              <a:t>світловідбивні</a:t>
            </a:r>
            <a:r>
              <a:rPr lang="ru-RU" sz="2300" dirty="0"/>
              <a:t> вставки; </a:t>
            </a:r>
            <a:r>
              <a:rPr lang="ru-RU" sz="2300" dirty="0" err="1"/>
              <a:t>захист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порізів</a:t>
            </a:r>
            <a:r>
              <a:rPr lang="ru-RU" sz="2300" dirty="0"/>
              <a:t>. </a:t>
            </a:r>
          </a:p>
          <a:p>
            <a:pPr marL="0" indent="0" algn="just">
              <a:buNone/>
            </a:pPr>
            <a:r>
              <a:rPr lang="ru-RU" sz="2300" dirty="0"/>
              <a:t>– </a:t>
            </a:r>
            <a:r>
              <a:rPr lang="ru-RU" sz="2300" dirty="0" err="1"/>
              <a:t>шолом</a:t>
            </a:r>
            <a:r>
              <a:rPr lang="ru-RU" sz="2300" dirty="0"/>
              <a:t> </a:t>
            </a:r>
            <a:r>
              <a:rPr lang="ru-RU" sz="2300" dirty="0" err="1"/>
              <a:t>захисний</a:t>
            </a:r>
            <a:r>
              <a:rPr lang="ru-RU" sz="2300" dirty="0"/>
              <a:t> з </a:t>
            </a:r>
            <a:r>
              <a:rPr lang="ru-RU" sz="2300" dirty="0" err="1"/>
              <a:t>сіткою</a:t>
            </a:r>
            <a:r>
              <a:rPr lang="ru-RU" sz="2300" dirty="0"/>
              <a:t> і </a:t>
            </a:r>
            <a:r>
              <a:rPr lang="ru-RU" sz="2300" dirty="0" err="1"/>
              <a:t>навушниками</a:t>
            </a:r>
            <a:r>
              <a:rPr lang="ru-RU" sz="2300" dirty="0"/>
              <a:t> для </a:t>
            </a:r>
            <a:r>
              <a:rPr lang="ru-RU" sz="2300" dirty="0" err="1"/>
              <a:t>роботи</a:t>
            </a:r>
            <a:r>
              <a:rPr lang="ru-RU" sz="2300" dirty="0"/>
              <a:t> з бензопилами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7003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9243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6635080" cy="6048672"/>
          </a:xfrm>
        </p:spPr>
        <p:txBody>
          <a:bodyPr/>
          <a:lstStyle/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uk-UA" b="1" dirty="0"/>
              <a:t>                         </a:t>
            </a:r>
            <a:r>
              <a:rPr lang="uk-UA" sz="3600" b="1" dirty="0">
                <a:solidFill>
                  <a:srgbClr val="92D050"/>
                </a:solidFill>
              </a:rPr>
              <a:t>Посадові інструкції</a:t>
            </a:r>
            <a:endParaRPr lang="ru-RU" sz="3600" b="1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ru-RU" b="1" dirty="0"/>
          </a:p>
          <a:p>
            <a:pPr marL="0" indent="0" algn="just">
              <a:buNone/>
            </a:pPr>
            <a:r>
              <a:rPr lang="ru-RU" sz="1600" b="1" dirty="0" err="1">
                <a:solidFill>
                  <a:srgbClr val="C00000"/>
                </a:solidFill>
              </a:rPr>
              <a:t>Важливо</a:t>
            </a:r>
            <a:r>
              <a:rPr lang="ru-RU" sz="1600" b="1" dirty="0">
                <a:solidFill>
                  <a:srgbClr val="C00000"/>
                </a:solidFill>
              </a:rPr>
              <a:t>!</a:t>
            </a:r>
            <a:r>
              <a:rPr lang="ru-RU" sz="1600" b="1" dirty="0"/>
              <a:t> </a:t>
            </a:r>
            <a:r>
              <a:rPr lang="ru-RU" sz="1600" dirty="0" err="1"/>
              <a:t>Посадова</a:t>
            </a:r>
            <a:r>
              <a:rPr lang="ru-RU" sz="1600" dirty="0"/>
              <a:t> </a:t>
            </a:r>
            <a:r>
              <a:rPr lang="ru-RU" sz="1600" dirty="0" err="1"/>
              <a:t>інструкція</a:t>
            </a:r>
            <a:r>
              <a:rPr lang="ru-RU" sz="1600" dirty="0"/>
              <a:t> — </a:t>
            </a:r>
            <a:r>
              <a:rPr lang="ru-RU" sz="1600" dirty="0" err="1"/>
              <a:t>це</a:t>
            </a:r>
            <a:r>
              <a:rPr lang="ru-RU" sz="1600" dirty="0"/>
              <a:t> </a:t>
            </a:r>
            <a:r>
              <a:rPr lang="ru-RU" sz="1600" dirty="0" err="1"/>
              <a:t>обов'язковий</a:t>
            </a:r>
            <a:r>
              <a:rPr lang="ru-RU" sz="1600" dirty="0"/>
              <a:t> </a:t>
            </a:r>
            <a:r>
              <a:rPr lang="ru-RU" sz="1600" dirty="0" err="1"/>
              <a:t>кадровий</a:t>
            </a:r>
            <a:r>
              <a:rPr lang="ru-RU" sz="1600" dirty="0"/>
              <a:t> документ, </a:t>
            </a:r>
            <a:r>
              <a:rPr lang="ru-RU" sz="1600" dirty="0" err="1"/>
              <a:t>що</a:t>
            </a:r>
            <a:r>
              <a:rPr lang="ru-RU" sz="1600" dirty="0"/>
              <a:t> </a:t>
            </a:r>
            <a:r>
              <a:rPr lang="ru-RU" sz="1600" dirty="0" err="1"/>
              <a:t>регулює</a:t>
            </a:r>
            <a:r>
              <a:rPr lang="ru-RU" sz="1600" dirty="0"/>
              <a:t> </a:t>
            </a:r>
            <a:r>
              <a:rPr lang="ru-RU" sz="1600" dirty="0" err="1"/>
              <a:t>організаційно-правовий</a:t>
            </a:r>
            <a:r>
              <a:rPr lang="ru-RU" sz="1600" dirty="0"/>
              <a:t> статус </a:t>
            </a:r>
            <a:r>
              <a:rPr lang="ru-RU" sz="1600" dirty="0" err="1"/>
              <a:t>працівника</a:t>
            </a:r>
            <a:r>
              <a:rPr lang="ru-RU" sz="1600" dirty="0"/>
              <a:t> та </a:t>
            </a:r>
            <a:r>
              <a:rPr lang="ru-RU" sz="1600" dirty="0" err="1"/>
              <a:t>визначає</a:t>
            </a:r>
            <a:r>
              <a:rPr lang="ru-RU" sz="1600" dirty="0"/>
              <a:t> </a:t>
            </a:r>
            <a:r>
              <a:rPr lang="ru-RU" sz="1600" dirty="0" err="1"/>
              <a:t>конкретні</a:t>
            </a:r>
            <a:r>
              <a:rPr lang="ru-RU" sz="1600" dirty="0"/>
              <a:t> </a:t>
            </a:r>
            <a:r>
              <a:rPr lang="ru-RU" sz="1600" dirty="0" err="1"/>
              <a:t>завдання</a:t>
            </a:r>
            <a:r>
              <a:rPr lang="ru-RU" sz="1600" dirty="0"/>
              <a:t> та </a:t>
            </a:r>
            <a:r>
              <a:rPr lang="ru-RU" sz="1600" dirty="0" err="1"/>
              <a:t>обов’язки</a:t>
            </a:r>
            <a:r>
              <a:rPr lang="ru-RU" sz="1600" dirty="0"/>
              <a:t>, права, </a:t>
            </a:r>
            <a:r>
              <a:rPr lang="ru-RU" sz="1600" dirty="0" err="1"/>
              <a:t>повноваження</a:t>
            </a:r>
            <a:r>
              <a:rPr lang="ru-RU" sz="1600" dirty="0"/>
              <a:t>, </a:t>
            </a:r>
            <a:r>
              <a:rPr lang="ru-RU" sz="1600" dirty="0" err="1"/>
              <a:t>відповідальність</a:t>
            </a:r>
            <a:r>
              <a:rPr lang="ru-RU" sz="1600" dirty="0"/>
              <a:t>, </a:t>
            </a:r>
            <a:r>
              <a:rPr lang="ru-RU" sz="1600" dirty="0" err="1"/>
              <a:t>знання</a:t>
            </a:r>
            <a:r>
              <a:rPr lang="ru-RU" sz="1600" dirty="0"/>
              <a:t> та </a:t>
            </a:r>
            <a:r>
              <a:rPr lang="ru-RU" sz="1600" dirty="0" err="1"/>
              <a:t>кваліфікацію</a:t>
            </a:r>
            <a:r>
              <a:rPr lang="ru-RU" sz="1600" dirty="0"/>
              <a:t>, </a:t>
            </a:r>
            <a:r>
              <a:rPr lang="ru-RU" sz="1600" dirty="0" err="1"/>
              <a:t>потрібні</a:t>
            </a:r>
            <a:r>
              <a:rPr lang="ru-RU" sz="1600" dirty="0"/>
              <a:t> для </a:t>
            </a:r>
            <a:r>
              <a:rPr lang="ru-RU" sz="1600" dirty="0" err="1"/>
              <a:t>забезпечення</a:t>
            </a:r>
            <a:r>
              <a:rPr lang="ru-RU" sz="1600" dirty="0"/>
              <a:t> </a:t>
            </a:r>
            <a:r>
              <a:rPr lang="ru-RU" sz="1600" dirty="0" err="1"/>
              <a:t>ефективної</a:t>
            </a:r>
            <a:r>
              <a:rPr lang="ru-RU" sz="1600" dirty="0"/>
              <a:t> </a:t>
            </a:r>
            <a:r>
              <a:rPr lang="ru-RU" sz="1600" dirty="0" err="1"/>
              <a:t>роботи</a:t>
            </a:r>
            <a:r>
              <a:rPr lang="ru-RU" sz="1600" dirty="0"/>
              <a:t> </a:t>
            </a:r>
            <a:r>
              <a:rPr lang="ru-RU" sz="1600" dirty="0" err="1"/>
              <a:t>працівником</a:t>
            </a:r>
            <a:r>
              <a:rPr lang="ru-RU" sz="1600" dirty="0"/>
              <a:t>.</a:t>
            </a:r>
          </a:p>
          <a:p>
            <a:pPr marL="0" indent="0" algn="just">
              <a:buNone/>
            </a:pPr>
            <a:endParaRPr lang="ru-RU" sz="1000" dirty="0"/>
          </a:p>
          <a:p>
            <a:pPr marL="0" indent="0" algn="just">
              <a:buNone/>
            </a:pPr>
            <a:r>
              <a:rPr lang="ru-RU" sz="1600" b="1" dirty="0" err="1">
                <a:solidFill>
                  <a:srgbClr val="C00000"/>
                </a:solidFill>
              </a:rPr>
              <a:t>Звертаємо</a:t>
            </a:r>
            <a:r>
              <a:rPr lang="ru-RU" sz="1600" b="1" dirty="0">
                <a:solidFill>
                  <a:srgbClr val="C00000"/>
                </a:solidFill>
              </a:rPr>
              <a:t> </a:t>
            </a:r>
            <a:r>
              <a:rPr lang="ru-RU" sz="1600" b="1" dirty="0" err="1">
                <a:solidFill>
                  <a:srgbClr val="C00000"/>
                </a:solidFill>
              </a:rPr>
              <a:t>увагу</a:t>
            </a:r>
            <a:r>
              <a:rPr lang="ru-RU" sz="1600" b="1" dirty="0">
                <a:solidFill>
                  <a:srgbClr val="C00000"/>
                </a:solidFill>
              </a:rPr>
              <a:t>! </a:t>
            </a:r>
            <a:r>
              <a:rPr lang="ru-RU" sz="1600" dirty="0" err="1"/>
              <a:t>Посадова</a:t>
            </a:r>
            <a:r>
              <a:rPr lang="ru-RU" sz="1600" dirty="0"/>
              <a:t> </a:t>
            </a:r>
            <a:r>
              <a:rPr lang="ru-RU" sz="1600" dirty="0" err="1"/>
              <a:t>інструкція</a:t>
            </a:r>
            <a:r>
              <a:rPr lang="ru-RU" sz="1600" dirty="0"/>
              <a:t> </a:t>
            </a:r>
            <a:r>
              <a:rPr lang="ru-RU" sz="1600" dirty="0" err="1"/>
              <a:t>складається</a:t>
            </a:r>
            <a:r>
              <a:rPr lang="ru-RU" sz="1600" dirty="0"/>
              <a:t> на посаду (</a:t>
            </a:r>
            <a:r>
              <a:rPr lang="ru-RU" sz="1600" dirty="0" err="1"/>
              <a:t>професію</a:t>
            </a:r>
            <a:r>
              <a:rPr lang="ru-RU" sz="1600" dirty="0"/>
              <a:t>), </a:t>
            </a:r>
            <a:r>
              <a:rPr lang="ru-RU" sz="1600" dirty="0" err="1"/>
              <a:t>передбачену</a:t>
            </a:r>
            <a:r>
              <a:rPr lang="ru-RU" sz="1600" dirty="0"/>
              <a:t> в штатному </a:t>
            </a:r>
            <a:r>
              <a:rPr lang="ru-RU" sz="1600" dirty="0" err="1"/>
              <a:t>розписі</a:t>
            </a:r>
            <a:r>
              <a:rPr lang="ru-RU" sz="1600" dirty="0"/>
              <a:t>, а не на </a:t>
            </a:r>
            <a:r>
              <a:rPr lang="ru-RU" sz="1600" dirty="0" err="1"/>
              <a:t>конкретну</a:t>
            </a:r>
            <a:r>
              <a:rPr lang="ru-RU" sz="1600" dirty="0"/>
              <a:t> особу, яка буде </a:t>
            </a:r>
            <a:r>
              <a:rPr lang="ru-RU" sz="1600" dirty="0" err="1"/>
              <a:t>обіймати</a:t>
            </a:r>
            <a:r>
              <a:rPr lang="ru-RU" sz="1600" dirty="0"/>
              <a:t> </a:t>
            </a:r>
            <a:r>
              <a:rPr lang="ru-RU" sz="1600" dirty="0" err="1"/>
              <a:t>цю</a:t>
            </a:r>
            <a:r>
              <a:rPr lang="ru-RU" sz="1600" dirty="0"/>
              <a:t> посаду.</a:t>
            </a:r>
          </a:p>
        </p:txBody>
      </p:sp>
      <p:pic>
        <p:nvPicPr>
          <p:cNvPr id="3074" name="Picture 2" descr="Обов'язковість посадових інструкцій та відповідальність за їх відсутні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581128"/>
            <a:ext cx="272415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14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92D050"/>
                </a:solidFill>
                <a:latin typeface="+mn-lt"/>
              </a:rPr>
              <a:t>Система управління охороною праці </a:t>
            </a:r>
            <a:br>
              <a:rPr lang="uk-UA" b="1" dirty="0">
                <a:solidFill>
                  <a:srgbClr val="92D050"/>
                </a:solidFill>
                <a:latin typeface="+mn-lt"/>
              </a:rPr>
            </a:br>
            <a:r>
              <a:rPr lang="uk-UA" b="1" dirty="0">
                <a:solidFill>
                  <a:srgbClr val="92D050"/>
                </a:solidFill>
                <a:latin typeface="+mn-lt"/>
              </a:rPr>
              <a:t>та ризиками </a:t>
            </a:r>
            <a:r>
              <a:rPr lang="uk-UA" sz="3600" b="1" i="1" dirty="0">
                <a:solidFill>
                  <a:srgbClr val="92D050"/>
                </a:solidFill>
                <a:latin typeface="+mn-lt"/>
              </a:rPr>
              <a:t>(додаток Г)</a:t>
            </a:r>
            <a:endParaRPr lang="ru-RU" sz="3600" b="1" i="1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358775" algn="just">
              <a:buNone/>
            </a:pPr>
            <a:r>
              <a:rPr lang="uk-UA" sz="1800" dirty="0"/>
              <a:t>Типове положення про основні </a:t>
            </a:r>
            <a:r>
              <a:rPr lang="uk-UA" sz="1800" dirty="0" err="1"/>
              <a:t>обов</a:t>
            </a:r>
            <a:r>
              <a:rPr lang="en-US" sz="1800" dirty="0"/>
              <a:t>’</a:t>
            </a:r>
            <a:r>
              <a:rPr lang="uk-UA" sz="1800" dirty="0" err="1"/>
              <a:t>язки</a:t>
            </a:r>
            <a:r>
              <a:rPr lang="uk-UA" sz="1800" dirty="0"/>
              <a:t>, права і відповідальність керівників та фахівців підприємств і організацій лісового господарства України в галузі охорони праці, пожежній і радіаційній безпеці, безпеці дорожнього руху, 2015 рік</a:t>
            </a:r>
          </a:p>
          <a:p>
            <a:pPr marL="0" indent="358775" algn="just">
              <a:buNone/>
            </a:pPr>
            <a:r>
              <a:rPr lang="uk-UA" sz="1800" i="1" dirty="0"/>
              <a:t>Розроблено </a:t>
            </a:r>
            <a:r>
              <a:rPr lang="uk-UA" sz="1800" i="1" dirty="0" err="1"/>
              <a:t>обов</a:t>
            </a:r>
            <a:r>
              <a:rPr lang="en-US" sz="1800" i="1" dirty="0"/>
              <a:t>’</a:t>
            </a:r>
            <a:r>
              <a:rPr lang="uk-UA" sz="1800" i="1" dirty="0" err="1"/>
              <a:t>язки</a:t>
            </a:r>
            <a:r>
              <a:rPr lang="uk-UA" sz="1800" i="1" dirty="0"/>
              <a:t> з охорони праці для 27 посад, зокрема – головний лісничий, головний інженер, головний бухгалтер, головний економіст, головний механік, менеджер з персоналу, інженер з охорони праці, інженер лісового господарства, лісозаготівель, по переробці деревини, мисливствознавець, </a:t>
            </a:r>
            <a:r>
              <a:rPr lang="uk-UA" sz="1800" i="1" dirty="0" err="1"/>
              <a:t>юристконсульт</a:t>
            </a:r>
            <a:r>
              <a:rPr lang="uk-UA" sz="1800" i="1" dirty="0"/>
              <a:t>, лісничий, майстер лісу, лісозаготівель, цеху переробки деревини і інші.</a:t>
            </a:r>
            <a:endParaRPr lang="ru-RU" sz="1800" i="1" dirty="0"/>
          </a:p>
        </p:txBody>
      </p:sp>
    </p:spTree>
    <p:extLst>
      <p:ext uri="{BB962C8B-B14F-4D97-AF65-F5344CB8AC3E}">
        <p14:creationId xmlns:p14="http://schemas.microsoft.com/office/powerpoint/2010/main" val="693328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chemeClr val="tx1"/>
                </a:solidFill>
                <a:latin typeface="+mn-lt"/>
              </a:rPr>
              <a:t>               </a:t>
            </a:r>
            <a:r>
              <a:rPr lang="uk-UA" b="1" dirty="0">
                <a:solidFill>
                  <a:srgbClr val="92D050"/>
                </a:solidFill>
                <a:latin typeface="+mn-lt"/>
              </a:rPr>
              <a:t>Інструкції з охорони праці</a:t>
            </a:r>
            <a:endParaRPr lang="ru-RU" b="1" dirty="0">
              <a:solidFill>
                <a:srgbClr val="92D050"/>
              </a:solidFill>
              <a:latin typeface="+mn-lt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57"/>
          <a:stretch/>
        </p:blipFill>
        <p:spPr bwMode="auto">
          <a:xfrm>
            <a:off x="0" y="1"/>
            <a:ext cx="2200275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Інструкції з охорони праці | КНП &quot;Обласне територіальне медичне об'єднання  м.Краматорськ&quot;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5410" r="757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262407"/>
            <a:ext cx="2905125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2204864"/>
            <a:ext cx="698477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/>
            <a:r>
              <a:rPr lang="ru-RU" dirty="0" err="1"/>
              <a:t>Інструкція</a:t>
            </a:r>
            <a:r>
              <a:rPr lang="ru-RU" dirty="0"/>
              <a:t> з </a:t>
            </a:r>
            <a:r>
              <a:rPr lang="ru-RU" dirty="0" err="1"/>
              <a:t>охорони</a:t>
            </a:r>
            <a:r>
              <a:rPr lang="ru-RU" dirty="0"/>
              <a:t> </a:t>
            </a:r>
            <a:r>
              <a:rPr lang="ru-RU" dirty="0" err="1"/>
              <a:t>праці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акт з </a:t>
            </a:r>
            <a:r>
              <a:rPr lang="ru-RU" dirty="0" err="1"/>
              <a:t>охорони</a:t>
            </a:r>
            <a:r>
              <a:rPr lang="ru-RU" dirty="0"/>
              <a:t> </a:t>
            </a:r>
            <a:r>
              <a:rPr lang="ru-RU" dirty="0" err="1"/>
              <a:t>праці</a:t>
            </a:r>
            <a:r>
              <a:rPr lang="ru-RU" dirty="0"/>
              <a:t> </a:t>
            </a:r>
            <a:r>
              <a:rPr lang="ru-RU" dirty="0" err="1"/>
              <a:t>підприємства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містить</a:t>
            </a:r>
            <a:r>
              <a:rPr lang="ru-RU" dirty="0"/>
              <a:t> </a:t>
            </a:r>
            <a:r>
              <a:rPr lang="ru-RU" dirty="0" err="1"/>
              <a:t>обов’язкові</a:t>
            </a:r>
            <a:r>
              <a:rPr lang="ru-RU" dirty="0"/>
              <a:t> для </a:t>
            </a:r>
            <a:r>
              <a:rPr lang="ru-RU" dirty="0" err="1"/>
              <a:t>дотримання</a:t>
            </a:r>
            <a:r>
              <a:rPr lang="ru-RU" dirty="0"/>
              <a:t> </a:t>
            </a:r>
            <a:r>
              <a:rPr lang="ru-RU" dirty="0" err="1"/>
              <a:t>працівниками</a:t>
            </a:r>
            <a:r>
              <a:rPr lang="ru-RU" dirty="0"/>
              <a:t> </a:t>
            </a:r>
            <a:r>
              <a:rPr lang="ru-RU" dirty="0" err="1"/>
              <a:t>вимоги</a:t>
            </a:r>
            <a:r>
              <a:rPr lang="ru-RU" dirty="0"/>
              <a:t> з </a:t>
            </a:r>
            <a:r>
              <a:rPr lang="ru-RU" dirty="0" err="1"/>
              <a:t>охорони</a:t>
            </a:r>
            <a:r>
              <a:rPr lang="ru-RU" dirty="0"/>
              <a:t> </a:t>
            </a:r>
            <a:r>
              <a:rPr lang="ru-RU" dirty="0" err="1"/>
              <a:t>праці</a:t>
            </a:r>
            <a:r>
              <a:rPr lang="ru-RU" dirty="0"/>
              <a:t> при </a:t>
            </a:r>
            <a:r>
              <a:rPr lang="ru-RU" dirty="0" err="1"/>
              <a:t>виконанні</a:t>
            </a:r>
            <a:r>
              <a:rPr lang="ru-RU" dirty="0"/>
              <a:t> ними </a:t>
            </a:r>
            <a:r>
              <a:rPr lang="ru-RU" dirty="0" err="1"/>
              <a:t>робіт</a:t>
            </a:r>
            <a:r>
              <a:rPr lang="ru-RU" dirty="0"/>
              <a:t> </a:t>
            </a:r>
            <a:r>
              <a:rPr lang="ru-RU" dirty="0" err="1"/>
              <a:t>певного</a:t>
            </a:r>
            <a:r>
              <a:rPr lang="ru-RU" dirty="0"/>
              <a:t> виду </a:t>
            </a:r>
            <a:r>
              <a:rPr lang="ru-RU" dirty="0" err="1"/>
              <a:t>або</a:t>
            </a:r>
            <a:r>
              <a:rPr lang="ru-RU" dirty="0"/>
              <a:t> за </a:t>
            </a:r>
            <a:r>
              <a:rPr lang="ru-RU" dirty="0" err="1"/>
              <a:t>певною</a:t>
            </a:r>
            <a:r>
              <a:rPr lang="ru-RU" dirty="0"/>
              <a:t> </a:t>
            </a:r>
            <a:r>
              <a:rPr lang="ru-RU" dirty="0" err="1"/>
              <a:t>професією</a:t>
            </a:r>
            <a:r>
              <a:rPr lang="ru-RU" dirty="0"/>
              <a:t> на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робочих</a:t>
            </a:r>
            <a:r>
              <a:rPr lang="ru-RU" dirty="0"/>
              <a:t> </a:t>
            </a:r>
            <a:r>
              <a:rPr lang="ru-RU" dirty="0" err="1"/>
              <a:t>місцях</a:t>
            </a:r>
            <a:r>
              <a:rPr lang="ru-RU" dirty="0"/>
              <a:t>, у </a:t>
            </a:r>
            <a:r>
              <a:rPr lang="ru-RU" dirty="0" err="1"/>
              <a:t>виробничих</a:t>
            </a:r>
            <a:r>
              <a:rPr lang="ru-RU" dirty="0"/>
              <a:t> </a:t>
            </a:r>
            <a:r>
              <a:rPr lang="ru-RU" dirty="0" err="1"/>
              <a:t>приміщеннях</a:t>
            </a:r>
            <a:r>
              <a:rPr lang="ru-RU" dirty="0"/>
              <a:t>, на </a:t>
            </a:r>
            <a:r>
              <a:rPr lang="ru-RU" dirty="0" err="1"/>
              <a:t>території</a:t>
            </a:r>
            <a:r>
              <a:rPr lang="ru-RU" dirty="0"/>
              <a:t> </a:t>
            </a:r>
            <a:r>
              <a:rPr lang="ru-RU" dirty="0" err="1"/>
              <a:t>підприємства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в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місцях</a:t>
            </a:r>
            <a:r>
              <a:rPr lang="ru-RU" dirty="0"/>
              <a:t>. </a:t>
            </a:r>
          </a:p>
          <a:p>
            <a:pPr indent="358775" algn="just"/>
            <a:endParaRPr lang="ru-RU" dirty="0"/>
          </a:p>
          <a:p>
            <a:pPr indent="358775" algn="just"/>
            <a:r>
              <a:rPr lang="ru-RU" dirty="0" err="1"/>
              <a:t>Інструкції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відповідати</a:t>
            </a:r>
            <a:r>
              <a:rPr lang="ru-RU" dirty="0"/>
              <a:t> </a:t>
            </a:r>
            <a:r>
              <a:rPr lang="ru-RU" dirty="0" err="1"/>
              <a:t>законодавству</a:t>
            </a:r>
            <a:r>
              <a:rPr lang="ru-RU" dirty="0"/>
              <a:t> про </a:t>
            </a:r>
            <a:r>
              <a:rPr lang="ru-RU" dirty="0" err="1"/>
              <a:t>охорону</a:t>
            </a:r>
            <a:r>
              <a:rPr lang="ru-RU" dirty="0"/>
              <a:t> </a:t>
            </a:r>
            <a:r>
              <a:rPr lang="ru-RU" dirty="0" err="1"/>
              <a:t>праці</a:t>
            </a:r>
            <a:r>
              <a:rPr lang="ru-RU" dirty="0"/>
              <a:t>.</a:t>
            </a:r>
          </a:p>
          <a:p>
            <a:pPr indent="358775" algn="just"/>
            <a:endParaRPr lang="ru-RU" dirty="0"/>
          </a:p>
          <a:p>
            <a:pPr indent="358775" algn="just"/>
            <a:r>
              <a:rPr lang="ru-RU" dirty="0" err="1"/>
              <a:t>Готові</a:t>
            </a:r>
            <a:r>
              <a:rPr lang="ru-RU" dirty="0"/>
              <a:t>    </a:t>
            </a:r>
            <a:r>
              <a:rPr lang="ru-RU" dirty="0" err="1"/>
              <a:t>інструкції</a:t>
            </a:r>
            <a:r>
              <a:rPr lang="ru-RU" dirty="0"/>
              <a:t>    </a:t>
            </a:r>
            <a:r>
              <a:rPr lang="ru-RU" dirty="0" err="1"/>
              <a:t>затверджуються</a:t>
            </a:r>
            <a:r>
              <a:rPr lang="ru-RU" dirty="0"/>
              <a:t> </a:t>
            </a:r>
          </a:p>
          <a:p>
            <a:pPr algn="just"/>
            <a:r>
              <a:rPr lang="ru-RU" dirty="0" err="1"/>
              <a:t>роботодавцем</a:t>
            </a:r>
            <a:r>
              <a:rPr lang="ru-RU" dirty="0"/>
              <a:t>    і    є    </a:t>
            </a:r>
            <a:r>
              <a:rPr lang="ru-RU" dirty="0" err="1"/>
              <a:t>обов’язковими</a:t>
            </a:r>
            <a:r>
              <a:rPr lang="ru-RU" dirty="0"/>
              <a:t>    для </a:t>
            </a:r>
          </a:p>
          <a:p>
            <a:pPr algn="just"/>
            <a:r>
              <a:rPr lang="ru-RU" dirty="0" err="1"/>
              <a:t>дотримання</a:t>
            </a:r>
            <a:r>
              <a:rPr lang="ru-RU" dirty="0"/>
              <a:t>    </a:t>
            </a:r>
            <a:r>
              <a:rPr lang="ru-RU" dirty="0" err="1"/>
              <a:t>працівниками</a:t>
            </a:r>
            <a:r>
              <a:rPr lang="ru-RU" dirty="0"/>
              <a:t>    </a:t>
            </a:r>
            <a:r>
              <a:rPr lang="ru-RU" dirty="0" err="1"/>
              <a:t>підприємства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4138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856" y="188640"/>
            <a:ext cx="8229600" cy="900336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92D050"/>
                </a:solidFill>
                <a:latin typeface="+mn-lt"/>
              </a:rPr>
              <a:t>Зміст інструкції з охорони праці</a:t>
            </a:r>
            <a:endParaRPr lang="ru-RU" b="1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358775" algn="just">
              <a:buNone/>
            </a:pPr>
            <a:r>
              <a:rPr lang="ru-RU" sz="1800" dirty="0" err="1"/>
              <a:t>Кожна</a:t>
            </a:r>
            <a:r>
              <a:rPr lang="ru-RU" sz="1800" dirty="0"/>
              <a:t> </a:t>
            </a:r>
            <a:r>
              <a:rPr lang="ru-RU" sz="1800" dirty="0" err="1"/>
              <a:t>інструкція</a:t>
            </a:r>
            <a:r>
              <a:rPr lang="ru-RU" sz="1800" dirty="0"/>
              <a:t> з </a:t>
            </a:r>
            <a:r>
              <a:rPr lang="ru-RU" sz="1800" dirty="0" err="1"/>
              <a:t>охорони</a:t>
            </a:r>
            <a:r>
              <a:rPr lang="ru-RU" sz="1800" dirty="0"/>
              <a:t> </a:t>
            </a:r>
            <a:r>
              <a:rPr lang="ru-RU" sz="1800" dirty="0" err="1"/>
              <a:t>праці</a:t>
            </a:r>
            <a:r>
              <a:rPr lang="ru-RU" sz="1800" dirty="0"/>
              <a:t> </a:t>
            </a:r>
            <a:r>
              <a:rPr lang="ru-RU" sz="1800" dirty="0" err="1"/>
              <a:t>має</a:t>
            </a:r>
            <a:r>
              <a:rPr lang="ru-RU" sz="1800" dirty="0"/>
              <a:t> </a:t>
            </a:r>
            <a:r>
              <a:rPr lang="ru-RU" sz="1800" dirty="0" err="1"/>
              <a:t>містити</a:t>
            </a:r>
            <a:r>
              <a:rPr lang="ru-RU" sz="1800" dirty="0"/>
              <a:t> </a:t>
            </a:r>
            <a:r>
              <a:rPr lang="ru-RU" sz="1800" dirty="0" err="1"/>
              <a:t>назву</a:t>
            </a:r>
            <a:r>
              <a:rPr lang="ru-RU" sz="1800" dirty="0"/>
              <a:t> та </a:t>
            </a:r>
            <a:r>
              <a:rPr lang="ru-RU" sz="1800" dirty="0" err="1"/>
              <a:t>порядковий</a:t>
            </a:r>
            <a:r>
              <a:rPr lang="ru-RU" sz="1800" dirty="0"/>
              <a:t> номер. У </a:t>
            </a:r>
            <a:r>
              <a:rPr lang="ru-RU" sz="1800" dirty="0" err="1"/>
              <a:t>назві</a:t>
            </a:r>
            <a:r>
              <a:rPr lang="ru-RU" sz="1800" dirty="0"/>
              <a:t> </a:t>
            </a:r>
            <a:r>
              <a:rPr lang="ru-RU" sz="1800" dirty="0" err="1"/>
              <a:t>стисло</a:t>
            </a:r>
            <a:r>
              <a:rPr lang="ru-RU" sz="1800" dirty="0"/>
              <a:t> </a:t>
            </a:r>
            <a:r>
              <a:rPr lang="ru-RU" sz="1800" dirty="0" err="1"/>
              <a:t>вказується</a:t>
            </a:r>
            <a:r>
              <a:rPr lang="ru-RU" sz="1800" dirty="0"/>
              <a:t>, для </a:t>
            </a:r>
            <a:r>
              <a:rPr lang="ru-RU" sz="1800" dirty="0" err="1"/>
              <a:t>якої</a:t>
            </a:r>
            <a:r>
              <a:rPr lang="ru-RU" sz="1800" dirty="0"/>
              <a:t> </a:t>
            </a:r>
            <a:r>
              <a:rPr lang="ru-RU" sz="1800" dirty="0" err="1"/>
              <a:t>професії</a:t>
            </a:r>
            <a:r>
              <a:rPr lang="ru-RU" sz="1800" dirty="0"/>
              <a:t> </a:t>
            </a:r>
            <a:r>
              <a:rPr lang="ru-RU" sz="1800" dirty="0" err="1"/>
              <a:t>або</a:t>
            </a:r>
            <a:r>
              <a:rPr lang="ru-RU" sz="1800" dirty="0"/>
              <a:t> виду </a:t>
            </a:r>
            <a:r>
              <a:rPr lang="ru-RU" sz="1800" dirty="0" err="1"/>
              <a:t>робіт</a:t>
            </a:r>
            <a:r>
              <a:rPr lang="ru-RU" sz="1800" dirty="0"/>
              <a:t> вона </a:t>
            </a:r>
            <a:r>
              <a:rPr lang="ru-RU" sz="1800" dirty="0" err="1"/>
              <a:t>призначена</a:t>
            </a:r>
            <a:r>
              <a:rPr lang="ru-RU" sz="1800" dirty="0"/>
              <a:t> (</a:t>
            </a:r>
            <a:r>
              <a:rPr lang="ru-RU" sz="1800" dirty="0" err="1"/>
              <a:t>наприклад</a:t>
            </a:r>
            <a:r>
              <a:rPr lang="ru-RU" sz="1800" dirty="0"/>
              <a:t>, «</a:t>
            </a:r>
            <a:r>
              <a:rPr lang="ru-RU" sz="1800" dirty="0" err="1"/>
              <a:t>Інструкція</a:t>
            </a:r>
            <a:r>
              <a:rPr lang="ru-RU" sz="1800" dirty="0"/>
              <a:t> з </a:t>
            </a:r>
            <a:r>
              <a:rPr lang="ru-RU" sz="1800" dirty="0" err="1"/>
              <a:t>охорони</a:t>
            </a:r>
            <a:r>
              <a:rPr lang="ru-RU" sz="1800" dirty="0"/>
              <a:t> </a:t>
            </a:r>
            <a:r>
              <a:rPr lang="ru-RU" sz="1800" dirty="0" err="1"/>
              <a:t>праці</a:t>
            </a:r>
            <a:r>
              <a:rPr lang="ru-RU" sz="1800" dirty="0"/>
              <a:t> для </a:t>
            </a:r>
            <a:r>
              <a:rPr lang="ru-RU" sz="1800" dirty="0" err="1"/>
              <a:t>лісоруба</a:t>
            </a:r>
            <a:r>
              <a:rPr lang="ru-RU" sz="1800" dirty="0"/>
              <a:t>»). </a:t>
            </a:r>
          </a:p>
          <a:p>
            <a:pPr marL="0" indent="358775" algn="just">
              <a:buNone/>
            </a:pPr>
            <a:r>
              <a:rPr lang="ru-RU" sz="1800" dirty="0" err="1"/>
              <a:t>Інструкції</a:t>
            </a:r>
            <a:r>
              <a:rPr lang="ru-RU" sz="1800" dirty="0"/>
              <a:t> з </a:t>
            </a:r>
            <a:r>
              <a:rPr lang="ru-RU" sz="1800" dirty="0" err="1"/>
              <a:t>охорони</a:t>
            </a:r>
            <a:r>
              <a:rPr lang="ru-RU" sz="1800" dirty="0"/>
              <a:t> </a:t>
            </a:r>
            <a:r>
              <a:rPr lang="ru-RU" sz="1800" dirty="0" err="1"/>
              <a:t>праці</a:t>
            </a:r>
            <a:r>
              <a:rPr lang="ru-RU" sz="1800" dirty="0"/>
              <a:t> </a:t>
            </a:r>
            <a:r>
              <a:rPr lang="ru-RU" sz="1800" dirty="0" err="1"/>
              <a:t>мають</a:t>
            </a:r>
            <a:r>
              <a:rPr lang="ru-RU" sz="1800" dirty="0"/>
              <a:t> </a:t>
            </a:r>
            <a:r>
              <a:rPr lang="ru-RU" sz="1800" dirty="0" err="1"/>
              <a:t>складатися</a:t>
            </a:r>
            <a:r>
              <a:rPr lang="ru-RU" sz="1800" dirty="0"/>
              <a:t> з таких </a:t>
            </a:r>
            <a:r>
              <a:rPr lang="ru-RU" sz="1800" dirty="0" err="1"/>
              <a:t>розділів</a:t>
            </a:r>
            <a:r>
              <a:rPr lang="ru-RU" sz="1800" dirty="0"/>
              <a:t>: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dirty="0"/>
              <a:t>«</a:t>
            </a:r>
            <a:r>
              <a:rPr lang="ru-RU" sz="1800" dirty="0" err="1"/>
              <a:t>Загальні</a:t>
            </a:r>
            <a:r>
              <a:rPr lang="ru-RU" sz="1800" dirty="0"/>
              <a:t> </a:t>
            </a:r>
            <a:r>
              <a:rPr lang="ru-RU" sz="1800" dirty="0" err="1"/>
              <a:t>положення</a:t>
            </a:r>
            <a:r>
              <a:rPr lang="ru-RU" sz="1800" dirty="0"/>
              <a:t>»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dirty="0"/>
              <a:t>«</a:t>
            </a:r>
            <a:r>
              <a:rPr lang="ru-RU" sz="1800" dirty="0" err="1"/>
              <a:t>Вимоги</a:t>
            </a:r>
            <a:r>
              <a:rPr lang="ru-RU" sz="1800" dirty="0"/>
              <a:t> </a:t>
            </a:r>
            <a:r>
              <a:rPr lang="ru-RU" sz="1800" dirty="0" err="1"/>
              <a:t>безпеки</a:t>
            </a:r>
            <a:r>
              <a:rPr lang="ru-RU" sz="1800" dirty="0"/>
              <a:t> перед початком </a:t>
            </a:r>
            <a:r>
              <a:rPr lang="ru-RU" sz="1800" dirty="0" err="1"/>
              <a:t>роботи</a:t>
            </a:r>
            <a:r>
              <a:rPr lang="ru-RU" sz="1800" dirty="0"/>
              <a:t>»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dirty="0"/>
              <a:t>«</a:t>
            </a:r>
            <a:r>
              <a:rPr lang="ru-RU" sz="1800" dirty="0" err="1"/>
              <a:t>Вимоги</a:t>
            </a:r>
            <a:r>
              <a:rPr lang="ru-RU" sz="1800" dirty="0"/>
              <a:t> </a:t>
            </a:r>
            <a:r>
              <a:rPr lang="ru-RU" sz="1800" dirty="0" err="1"/>
              <a:t>безпеки</a:t>
            </a:r>
            <a:r>
              <a:rPr lang="ru-RU" sz="1800" dirty="0"/>
              <a:t> </a:t>
            </a:r>
            <a:r>
              <a:rPr lang="ru-RU" sz="1800" dirty="0" err="1"/>
              <a:t>під</a:t>
            </a:r>
            <a:r>
              <a:rPr lang="ru-RU" sz="1800" dirty="0"/>
              <a:t> час </a:t>
            </a:r>
            <a:r>
              <a:rPr lang="ru-RU" sz="1800" dirty="0" err="1"/>
              <a:t>роботи</a:t>
            </a:r>
            <a:r>
              <a:rPr lang="ru-RU" sz="1800" dirty="0"/>
              <a:t>»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dirty="0"/>
              <a:t>«</a:t>
            </a:r>
            <a:r>
              <a:rPr lang="ru-RU" sz="1800" dirty="0" err="1"/>
              <a:t>Вимоги</a:t>
            </a:r>
            <a:r>
              <a:rPr lang="ru-RU" sz="1800" dirty="0"/>
              <a:t> </a:t>
            </a:r>
            <a:r>
              <a:rPr lang="ru-RU" sz="1800" dirty="0" err="1"/>
              <a:t>безпеки</a:t>
            </a:r>
            <a:r>
              <a:rPr lang="ru-RU" sz="1800" dirty="0"/>
              <a:t> </a:t>
            </a:r>
            <a:r>
              <a:rPr lang="ru-RU" sz="1800" dirty="0" err="1"/>
              <a:t>після</a:t>
            </a:r>
            <a:r>
              <a:rPr lang="ru-RU" sz="1800" dirty="0"/>
              <a:t> </a:t>
            </a:r>
            <a:r>
              <a:rPr lang="ru-RU" sz="1800" dirty="0" err="1"/>
              <a:t>закінчення</a:t>
            </a:r>
            <a:r>
              <a:rPr lang="ru-RU" sz="1800" dirty="0"/>
              <a:t> </a:t>
            </a:r>
            <a:r>
              <a:rPr lang="ru-RU" sz="1800" dirty="0" err="1"/>
              <a:t>роботи</a:t>
            </a:r>
            <a:r>
              <a:rPr lang="ru-RU" sz="1800" dirty="0"/>
              <a:t>»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dirty="0"/>
              <a:t>«</a:t>
            </a:r>
            <a:r>
              <a:rPr lang="ru-RU" sz="1800" dirty="0" err="1"/>
              <a:t>Вимоги</a:t>
            </a:r>
            <a:r>
              <a:rPr lang="ru-RU" sz="1800" dirty="0"/>
              <a:t> </a:t>
            </a:r>
            <a:r>
              <a:rPr lang="ru-RU" sz="1800" dirty="0" err="1"/>
              <a:t>безпеки</a:t>
            </a:r>
            <a:r>
              <a:rPr lang="ru-RU" sz="1800" dirty="0"/>
              <a:t> в </a:t>
            </a:r>
            <a:r>
              <a:rPr lang="ru-RU" sz="1800" dirty="0" err="1"/>
              <a:t>аварійних</a:t>
            </a:r>
            <a:r>
              <a:rPr lang="ru-RU" sz="1800" dirty="0"/>
              <a:t> </a:t>
            </a:r>
            <a:r>
              <a:rPr lang="ru-RU" sz="1800" dirty="0" err="1"/>
              <a:t>ситуаціях</a:t>
            </a:r>
            <a:r>
              <a:rPr lang="ru-RU" sz="1800" dirty="0"/>
              <a:t>».</a:t>
            </a:r>
          </a:p>
          <a:p>
            <a:pPr marL="0" indent="358775" algn="just">
              <a:buClr>
                <a:srgbClr val="3333FF"/>
              </a:buClr>
              <a:buNone/>
            </a:pPr>
            <a:endParaRPr lang="ru-RU" sz="1800" dirty="0"/>
          </a:p>
          <a:p>
            <a:pPr marL="0" indent="358775" algn="just">
              <a:buClr>
                <a:srgbClr val="3333FF"/>
              </a:buClr>
              <a:buNone/>
            </a:pPr>
            <a:r>
              <a:rPr lang="ru-RU" sz="1800" dirty="0"/>
              <a:t>За </a:t>
            </a:r>
            <a:r>
              <a:rPr lang="ru-RU" sz="1800" dirty="0" err="1"/>
              <a:t>необхідності</a:t>
            </a:r>
            <a:r>
              <a:rPr lang="ru-RU" sz="1800" dirty="0"/>
              <a:t> </a:t>
            </a:r>
            <a:r>
              <a:rPr lang="ru-RU" sz="1800" dirty="0" err="1"/>
              <a:t>інструкції</a:t>
            </a:r>
            <a:r>
              <a:rPr lang="ru-RU" sz="1800" dirty="0"/>
              <a:t> </a:t>
            </a:r>
            <a:r>
              <a:rPr lang="ru-RU" sz="1800" dirty="0" err="1"/>
              <a:t>можуть</a:t>
            </a:r>
            <a:r>
              <a:rPr lang="ru-RU" sz="1800" dirty="0"/>
              <a:t> </a:t>
            </a:r>
            <a:r>
              <a:rPr lang="ru-RU" sz="1800" dirty="0" err="1"/>
              <a:t>містити</a:t>
            </a:r>
            <a:r>
              <a:rPr lang="ru-RU" sz="1800" dirty="0"/>
              <a:t> й </a:t>
            </a:r>
            <a:r>
              <a:rPr lang="ru-RU" sz="1800" dirty="0" err="1"/>
              <a:t>інші</a:t>
            </a:r>
            <a:r>
              <a:rPr lang="ru-RU" sz="1800" dirty="0"/>
              <a:t> </a:t>
            </a:r>
            <a:r>
              <a:rPr lang="ru-RU" sz="1800" dirty="0" err="1"/>
              <a:t>розділи</a:t>
            </a:r>
            <a:r>
              <a:rPr lang="ru-RU" sz="1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39889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5776" y="178614"/>
            <a:ext cx="5266928" cy="900336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92D050"/>
                </a:solidFill>
                <a:latin typeface="+mn-lt"/>
              </a:rPr>
              <a:t>Колективний договір</a:t>
            </a:r>
            <a:endParaRPr lang="ru-RU" b="1" dirty="0">
              <a:solidFill>
                <a:srgbClr val="92D050"/>
              </a:solidFill>
              <a:latin typeface="+mn-lt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4014" cy="2828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35619" y="1268760"/>
            <a:ext cx="355666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/>
            <a:r>
              <a:rPr lang="ru-RU" sz="1600" b="1" dirty="0" err="1"/>
              <a:t>Колективний</a:t>
            </a:r>
            <a:r>
              <a:rPr lang="ru-RU" sz="1600" b="1" dirty="0"/>
              <a:t> </a:t>
            </a:r>
            <a:r>
              <a:rPr lang="ru-RU" sz="1600" b="1" dirty="0" err="1"/>
              <a:t>договір</a:t>
            </a:r>
            <a:r>
              <a:rPr lang="ru-RU" sz="1600" dirty="0"/>
              <a:t> — угода, яка </a:t>
            </a:r>
            <a:r>
              <a:rPr lang="ru-RU" sz="1600" dirty="0" err="1"/>
              <a:t>укладається</a:t>
            </a:r>
            <a:r>
              <a:rPr lang="ru-RU" sz="1600" dirty="0"/>
              <a:t> </a:t>
            </a:r>
            <a:r>
              <a:rPr lang="ru-RU" sz="1600" dirty="0" err="1"/>
              <a:t>між</a:t>
            </a:r>
            <a:r>
              <a:rPr lang="ru-RU" sz="1600" dirty="0"/>
              <a:t> </a:t>
            </a:r>
            <a:r>
              <a:rPr lang="ru-RU" sz="1600" dirty="0" err="1"/>
              <a:t>керівником</a:t>
            </a:r>
            <a:r>
              <a:rPr lang="ru-RU" sz="1600" dirty="0"/>
              <a:t> і </a:t>
            </a:r>
            <a:r>
              <a:rPr lang="ru-RU" sz="1600" dirty="0" err="1"/>
              <a:t>профспілковим</a:t>
            </a:r>
            <a:r>
              <a:rPr lang="ru-RU" sz="1600" dirty="0"/>
              <a:t> </a:t>
            </a:r>
            <a:r>
              <a:rPr lang="ru-RU" sz="1600" dirty="0" err="1"/>
              <a:t>чи</a:t>
            </a:r>
            <a:r>
              <a:rPr lang="ru-RU" sz="1600" dirty="0"/>
              <a:t> </a:t>
            </a:r>
            <a:r>
              <a:rPr lang="ru-RU" sz="1600" dirty="0" err="1"/>
              <a:t>іншим</a:t>
            </a:r>
            <a:r>
              <a:rPr lang="ru-RU" sz="1600" dirty="0"/>
              <a:t> </a:t>
            </a:r>
            <a:r>
              <a:rPr lang="ru-RU" sz="1600" dirty="0" err="1"/>
              <a:t>уповноваженим</a:t>
            </a:r>
            <a:r>
              <a:rPr lang="ru-RU" sz="1600" dirty="0"/>
              <a:t> на </a:t>
            </a:r>
            <a:r>
              <a:rPr lang="ru-RU" sz="1600" dirty="0" err="1"/>
              <a:t>представництво</a:t>
            </a:r>
            <a:r>
              <a:rPr lang="ru-RU" sz="1600" dirty="0"/>
              <a:t> </a:t>
            </a:r>
            <a:r>
              <a:rPr lang="ru-RU" sz="1600" dirty="0" err="1"/>
              <a:t>трудовим</a:t>
            </a:r>
            <a:r>
              <a:rPr lang="ru-RU" sz="1600" dirty="0"/>
              <a:t> </a:t>
            </a:r>
            <a:r>
              <a:rPr lang="ru-RU" sz="1600" dirty="0" err="1"/>
              <a:t>колективом</a:t>
            </a:r>
            <a:r>
              <a:rPr lang="ru-RU" sz="1600" dirty="0"/>
              <a:t> органами.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0157" y="3207752"/>
            <a:ext cx="6724131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>
              <a:spcBef>
                <a:spcPts val="130"/>
              </a:spcBef>
            </a:pPr>
            <a:r>
              <a:rPr lang="ru-RU" b="1" i="1" dirty="0" err="1"/>
              <a:t>Додатки</a:t>
            </a:r>
            <a:r>
              <a:rPr lang="ru-RU" b="1" i="1" dirty="0"/>
              <a:t> до </a:t>
            </a:r>
            <a:r>
              <a:rPr lang="ru-RU" b="1" i="1" dirty="0" err="1"/>
              <a:t>розділу</a:t>
            </a:r>
            <a:r>
              <a:rPr lang="ru-RU" b="1" i="1" dirty="0"/>
              <a:t> </a:t>
            </a:r>
            <a:r>
              <a:rPr lang="en-US" b="1" i="1" dirty="0"/>
              <a:t>“</a:t>
            </a:r>
            <a:r>
              <a:rPr lang="uk-UA" b="1" i="1" dirty="0"/>
              <a:t>Охорона праці</a:t>
            </a:r>
            <a:r>
              <a:rPr lang="en-US" b="1" i="1" dirty="0"/>
              <a:t>”</a:t>
            </a:r>
            <a:r>
              <a:rPr lang="uk-UA" b="1" i="1" dirty="0"/>
              <a:t>:</a:t>
            </a:r>
          </a:p>
          <a:p>
            <a:pPr marL="457200" indent="-457200">
              <a:spcBef>
                <a:spcPts val="130"/>
              </a:spcBef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i="1" dirty="0" err="1"/>
              <a:t>Комплексні</a:t>
            </a:r>
            <a:r>
              <a:rPr lang="ru-RU" i="1" dirty="0"/>
              <a:t> заходи для </a:t>
            </a:r>
            <a:r>
              <a:rPr lang="ru-RU" i="1" dirty="0" err="1"/>
              <a:t>досягнення</a:t>
            </a:r>
            <a:r>
              <a:rPr lang="ru-RU" i="1" dirty="0"/>
              <a:t> </a:t>
            </a:r>
            <a:r>
              <a:rPr lang="ru-RU" i="1" dirty="0" err="1"/>
              <a:t>встановлених</a:t>
            </a:r>
            <a:r>
              <a:rPr lang="ru-RU" i="1" dirty="0"/>
              <a:t> </a:t>
            </a:r>
            <a:r>
              <a:rPr lang="ru-RU" i="1" dirty="0" err="1"/>
              <a:t>нормативів</a:t>
            </a:r>
            <a:r>
              <a:rPr lang="ru-RU" i="1" dirty="0"/>
              <a:t> та </a:t>
            </a:r>
            <a:r>
              <a:rPr lang="ru-RU" i="1" dirty="0" err="1"/>
              <a:t>підвищення</a:t>
            </a:r>
            <a:r>
              <a:rPr lang="ru-RU" i="1" dirty="0"/>
              <a:t> </a:t>
            </a:r>
            <a:r>
              <a:rPr lang="ru-RU" i="1" dirty="0" err="1"/>
              <a:t>існуючого</a:t>
            </a:r>
            <a:r>
              <a:rPr lang="ru-RU" i="1" dirty="0"/>
              <a:t> </a:t>
            </a:r>
            <a:r>
              <a:rPr lang="ru-RU" i="1" dirty="0" err="1"/>
              <a:t>рівня</a:t>
            </a:r>
            <a:r>
              <a:rPr lang="ru-RU" i="1" dirty="0"/>
              <a:t> </a:t>
            </a:r>
            <a:r>
              <a:rPr lang="ru-RU" i="1" dirty="0" err="1"/>
              <a:t>охорони</a:t>
            </a:r>
            <a:r>
              <a:rPr lang="ru-RU" i="1" dirty="0"/>
              <a:t> </a:t>
            </a:r>
            <a:r>
              <a:rPr lang="ru-RU" i="1" dirty="0" err="1"/>
              <a:t>праці</a:t>
            </a:r>
            <a:endParaRPr lang="ru-RU" i="1" dirty="0"/>
          </a:p>
          <a:p>
            <a:pPr marL="457200" indent="-457200">
              <a:spcBef>
                <a:spcPts val="130"/>
              </a:spcBef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i="1" dirty="0"/>
              <a:t>Норми видачі спецодягу, спецвзуття та інших ЗІЗ</a:t>
            </a:r>
            <a:endParaRPr lang="ru-RU" i="1" dirty="0"/>
          </a:p>
          <a:p>
            <a:pPr marL="446088" indent="-446088">
              <a:spcBef>
                <a:spcPts val="130"/>
              </a:spcBef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i="1" dirty="0" err="1"/>
              <a:t>Перелік</a:t>
            </a:r>
            <a:r>
              <a:rPr lang="ru-RU" i="1" dirty="0"/>
              <a:t> </a:t>
            </a:r>
            <a:r>
              <a:rPr lang="ru-RU" i="1" dirty="0" err="1"/>
              <a:t>професій</a:t>
            </a:r>
            <a:r>
              <a:rPr lang="ru-RU" i="1" dirty="0"/>
              <a:t> та посад </a:t>
            </a:r>
            <a:r>
              <a:rPr lang="ru-RU" i="1" dirty="0" err="1"/>
              <a:t>працівників</a:t>
            </a:r>
            <a:r>
              <a:rPr lang="ru-RU" i="1" dirty="0"/>
              <a:t>, </a:t>
            </a:r>
            <a:r>
              <a:rPr lang="ru-RU" i="1" dirty="0" err="1"/>
              <a:t>зайнятим</a:t>
            </a:r>
            <a:r>
              <a:rPr lang="ru-RU" i="1" dirty="0"/>
              <a:t> на роботах </a:t>
            </a:r>
            <a:r>
              <a:rPr lang="ru-RU" i="1" dirty="0" err="1"/>
              <a:t>із</a:t>
            </a:r>
            <a:r>
              <a:rPr lang="ru-RU" i="1" dirty="0"/>
              <a:t> </a:t>
            </a:r>
            <a:r>
              <a:rPr lang="ru-RU" i="1" dirty="0" err="1"/>
              <a:t>шкідливими</a:t>
            </a:r>
            <a:r>
              <a:rPr lang="ru-RU" i="1" dirty="0"/>
              <a:t> </a:t>
            </a:r>
            <a:r>
              <a:rPr lang="ru-RU" i="1" dirty="0" err="1"/>
              <a:t>умовами</a:t>
            </a:r>
            <a:r>
              <a:rPr lang="ru-RU" i="1" dirty="0"/>
              <a:t> </a:t>
            </a:r>
            <a:r>
              <a:rPr lang="ru-RU" i="1" dirty="0" err="1"/>
              <a:t>праці</a:t>
            </a:r>
            <a:r>
              <a:rPr lang="ru-RU" i="1" dirty="0"/>
              <a:t>, </a:t>
            </a:r>
            <a:r>
              <a:rPr lang="ru-RU" i="1" dirty="0" err="1"/>
              <a:t>які</a:t>
            </a:r>
            <a:r>
              <a:rPr lang="ru-RU" i="1" dirty="0"/>
              <a:t> </a:t>
            </a:r>
            <a:r>
              <a:rPr lang="ru-RU" i="1" dirty="0" err="1"/>
              <a:t>безоплатно</a:t>
            </a:r>
            <a:r>
              <a:rPr lang="ru-RU" i="1" dirty="0"/>
              <a:t> </a:t>
            </a:r>
            <a:r>
              <a:rPr lang="ru-RU" i="1" dirty="0" err="1"/>
              <a:t>забезпечуються</a:t>
            </a:r>
            <a:r>
              <a:rPr lang="ru-RU" i="1" dirty="0"/>
              <a:t> молоком</a:t>
            </a:r>
          </a:p>
          <a:p>
            <a:pPr marL="342900" indent="-342900">
              <a:spcBef>
                <a:spcPts val="130"/>
              </a:spcBef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i="1" dirty="0" err="1"/>
              <a:t>Перелік</a:t>
            </a:r>
            <a:r>
              <a:rPr lang="ru-RU" i="1" dirty="0"/>
              <a:t> </a:t>
            </a:r>
            <a:r>
              <a:rPr lang="ru-RU" i="1" dirty="0" err="1"/>
              <a:t>категорій</a:t>
            </a:r>
            <a:r>
              <a:rPr lang="ru-RU" i="1" dirty="0"/>
              <a:t> </a:t>
            </a:r>
            <a:r>
              <a:rPr lang="ru-RU" i="1" dirty="0" err="1"/>
              <a:t>працівників</a:t>
            </a:r>
            <a:r>
              <a:rPr lang="ru-RU" i="1" dirty="0"/>
              <a:t>, </a:t>
            </a:r>
            <a:r>
              <a:rPr lang="ru-RU" i="1" dirty="0" err="1"/>
              <a:t>яким</a:t>
            </a:r>
            <a:r>
              <a:rPr lang="ru-RU" i="1" dirty="0"/>
              <a:t> </a:t>
            </a:r>
            <a:r>
              <a:rPr lang="ru-RU" i="1" dirty="0" err="1"/>
              <a:t>видається</a:t>
            </a:r>
            <a:r>
              <a:rPr lang="ru-RU" i="1" dirty="0"/>
              <a:t> </a:t>
            </a:r>
            <a:r>
              <a:rPr lang="ru-RU" i="1" dirty="0" err="1"/>
              <a:t>безоплатно</a:t>
            </a:r>
            <a:r>
              <a:rPr lang="ru-RU" i="1" dirty="0"/>
              <a:t> мило та </a:t>
            </a:r>
            <a:r>
              <a:rPr lang="ru-RU" i="1" dirty="0" err="1"/>
              <a:t>знешкоджуючі</a:t>
            </a:r>
            <a:r>
              <a:rPr lang="ru-RU" i="1" dirty="0"/>
              <a:t> </a:t>
            </a:r>
            <a:r>
              <a:rPr lang="ru-RU" i="1" dirty="0" err="1"/>
              <a:t>засоби</a:t>
            </a:r>
            <a:r>
              <a:rPr lang="ru-RU" i="1" dirty="0"/>
              <a:t>.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5474328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03848" y="260648"/>
            <a:ext cx="4032448" cy="2088232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>
                <a:solidFill>
                  <a:srgbClr val="92D050"/>
                </a:solidFill>
                <a:latin typeface="+mn-lt"/>
              </a:rPr>
              <a:t>Оперативний адміністративно-громадський контроль з охорони праці</a:t>
            </a:r>
            <a:endParaRPr lang="ru-RU" sz="2400" b="1" dirty="0">
              <a:solidFill>
                <a:srgbClr val="92D05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0" cy="21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0157" y="2708920"/>
            <a:ext cx="686814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rgbClr val="92D050"/>
              </a:buClr>
              <a:buFont typeface="+mj-lt"/>
              <a:buAutoNum type="arabicPeriod"/>
            </a:pPr>
            <a:r>
              <a:rPr lang="uk-UA" sz="2000" dirty="0"/>
              <a:t>Перевірка безпечного виконання робіт в підрозділах (перевірка здійснюється раз у тиждень з </a:t>
            </a:r>
            <a:r>
              <a:rPr lang="uk-UA" sz="2000" dirty="0" err="1"/>
              <a:t>обов</a:t>
            </a:r>
            <a:r>
              <a:rPr lang="en-US" sz="2000" dirty="0"/>
              <a:t>’</a:t>
            </a:r>
            <a:r>
              <a:rPr lang="uk-UA" sz="2000" dirty="0" err="1"/>
              <a:t>язковим</a:t>
            </a:r>
            <a:r>
              <a:rPr lang="uk-UA" sz="2000" dirty="0"/>
              <a:t> оформленням припису)</a:t>
            </a:r>
          </a:p>
          <a:p>
            <a:pPr marL="457200" indent="-457200" algn="just">
              <a:buClr>
                <a:srgbClr val="92D050"/>
              </a:buClr>
              <a:buFont typeface="+mj-lt"/>
              <a:buAutoNum type="arabicPeriod"/>
            </a:pPr>
            <a:r>
              <a:rPr lang="ru-RU" sz="2000" dirty="0" err="1"/>
              <a:t>Збір</a:t>
            </a:r>
            <a:r>
              <a:rPr lang="ru-RU" sz="2000" dirty="0"/>
              <a:t> </a:t>
            </a:r>
            <a:r>
              <a:rPr lang="ru-RU" sz="2000" dirty="0" err="1"/>
              <a:t>інформації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керівників</a:t>
            </a:r>
            <a:r>
              <a:rPr lang="ru-RU" sz="2000" dirty="0"/>
              <a:t> </a:t>
            </a:r>
            <a:r>
              <a:rPr lang="ru-RU" sz="2000" dirty="0" err="1"/>
              <a:t>підрозділів</a:t>
            </a:r>
            <a:r>
              <a:rPr lang="ru-RU" sz="2000" dirty="0"/>
              <a:t> </a:t>
            </a:r>
            <a:r>
              <a:rPr lang="ru-RU" sz="2000" dirty="0" err="1"/>
              <a:t>щодо</a:t>
            </a:r>
            <a:r>
              <a:rPr lang="ru-RU" sz="2000" dirty="0"/>
              <a:t> </a:t>
            </a:r>
            <a:r>
              <a:rPr lang="ru-RU" sz="2000" dirty="0" err="1"/>
              <a:t>усунення</a:t>
            </a:r>
            <a:r>
              <a:rPr lang="ru-RU" sz="2000" dirty="0"/>
              <a:t> </a:t>
            </a:r>
            <a:r>
              <a:rPr lang="ru-RU" sz="2000" dirty="0" err="1"/>
              <a:t>порушень</a:t>
            </a:r>
            <a:r>
              <a:rPr lang="ru-RU" sz="2000" dirty="0"/>
              <a:t> </a:t>
            </a:r>
            <a:r>
              <a:rPr lang="ru-RU" sz="2000" dirty="0" err="1"/>
              <a:t>вказаних</a:t>
            </a:r>
            <a:r>
              <a:rPr lang="ru-RU" sz="2000" dirty="0"/>
              <a:t> у </a:t>
            </a:r>
            <a:r>
              <a:rPr lang="ru-RU" sz="2000" dirty="0" err="1"/>
              <a:t>виданих</a:t>
            </a:r>
            <a:r>
              <a:rPr lang="ru-RU" sz="2000" dirty="0"/>
              <a:t> </a:t>
            </a:r>
            <a:r>
              <a:rPr lang="ru-RU" sz="2000" dirty="0" err="1"/>
              <a:t>приписах</a:t>
            </a:r>
            <a:endParaRPr lang="ru-RU" sz="2000" dirty="0"/>
          </a:p>
          <a:p>
            <a:pPr marL="457200" indent="-457200" algn="just">
              <a:buClr>
                <a:srgbClr val="92D050"/>
              </a:buClr>
              <a:buFont typeface="+mj-lt"/>
              <a:buAutoNum type="arabicPeriod"/>
            </a:pPr>
            <a:r>
              <a:rPr lang="uk-UA" sz="2000" dirty="0"/>
              <a:t>Проведення засідання комісії оперативного, адміністративно-громадського контролю (засідання здійснюється раз у місяць з оформленням протоколу)</a:t>
            </a:r>
            <a:endParaRPr lang="ru-RU" sz="2000" dirty="0"/>
          </a:p>
          <a:p>
            <a:pPr marL="457200" indent="-457200" algn="just">
              <a:buClr>
                <a:srgbClr val="92D050"/>
              </a:buClr>
              <a:buFont typeface="+mj-lt"/>
              <a:buAutoNum type="arabicPeriod"/>
            </a:pPr>
            <a:r>
              <a:rPr lang="ru-RU" sz="2000" dirty="0" err="1"/>
              <a:t>Підготовка</a:t>
            </a:r>
            <a:r>
              <a:rPr lang="ru-RU" sz="2000" dirty="0"/>
              <a:t> та </a:t>
            </a:r>
            <a:r>
              <a:rPr lang="ru-RU" sz="2000" dirty="0" err="1"/>
              <a:t>затвердження</a:t>
            </a:r>
            <a:r>
              <a:rPr lang="ru-RU" sz="2000" dirty="0"/>
              <a:t> наказу про </a:t>
            </a:r>
            <a:r>
              <a:rPr lang="ru-RU" sz="2000" dirty="0" err="1"/>
              <a:t>результати</a:t>
            </a:r>
            <a:r>
              <a:rPr lang="ru-RU" sz="2000" dirty="0"/>
              <a:t> </a:t>
            </a:r>
            <a:r>
              <a:rPr lang="ru-RU" sz="2000" dirty="0" err="1"/>
              <a:t>проведеного</a:t>
            </a:r>
            <a:r>
              <a:rPr lang="ru-RU" sz="2000" dirty="0"/>
              <a:t> оперативного контролю.</a:t>
            </a:r>
          </a:p>
        </p:txBody>
      </p:sp>
    </p:spTree>
    <p:extLst>
      <p:ext uri="{BB962C8B-B14F-4D97-AF65-F5344CB8AC3E}">
        <p14:creationId xmlns:p14="http://schemas.microsoft.com/office/powerpoint/2010/main" val="32572252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5382"/>
            <a:ext cx="518457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Чи потрібна атестація робочих місць офісних працівників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4320480" cy="216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4305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4906888" cy="1620416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92D050"/>
                </a:solidFill>
                <a:latin typeface="+mn-lt"/>
              </a:rPr>
              <a:t>Організація та проведення медичного огляду працівників</a:t>
            </a:r>
            <a:endParaRPr lang="ru-RU" b="1" dirty="0">
              <a:solidFill>
                <a:srgbClr val="92D050"/>
              </a:solidFill>
              <a:latin typeface="+mn-lt"/>
            </a:endParaRPr>
          </a:p>
        </p:txBody>
      </p:sp>
      <p:pic>
        <p:nvPicPr>
          <p:cNvPr id="2050" name="Picture 2" descr="Мамалигівська об&amp;#39;єднана територіальна громад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032" y="0"/>
            <a:ext cx="3775968" cy="176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40887" y="2064237"/>
            <a:ext cx="655139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rgbClr val="92D050"/>
              </a:buClr>
              <a:buFont typeface="+mj-lt"/>
              <a:buAutoNum type="alphaUcPeriod"/>
            </a:pPr>
            <a:r>
              <a:rPr lang="uk-UA" sz="1600" dirty="0"/>
              <a:t>Скласти Список</a:t>
            </a:r>
            <a:r>
              <a:rPr lang="uk-UA" sz="1600" b="1" dirty="0"/>
              <a:t> </a:t>
            </a:r>
            <a:r>
              <a:rPr lang="uk-UA" sz="1600" dirty="0"/>
              <a:t>працівників, які підлягають періодичному медичному огляду та погодити його в ТУ </a:t>
            </a:r>
            <a:r>
              <a:rPr lang="uk-UA" sz="1600" dirty="0" err="1"/>
              <a:t>Держпраці</a:t>
            </a:r>
            <a:endParaRPr lang="uk-UA" sz="1600" dirty="0"/>
          </a:p>
          <a:p>
            <a:pPr marL="457200" indent="-457200" algn="just">
              <a:buClr>
                <a:srgbClr val="92D050"/>
              </a:buClr>
              <a:buFont typeface="+mj-lt"/>
              <a:buAutoNum type="alphaUcPeriod"/>
            </a:pPr>
            <a:r>
              <a:rPr lang="ru-RU" sz="1600" dirty="0" err="1"/>
              <a:t>Укласти</a:t>
            </a:r>
            <a:r>
              <a:rPr lang="ru-RU" sz="1600" dirty="0"/>
              <a:t>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вчасно</a:t>
            </a:r>
            <a:r>
              <a:rPr lang="ru-RU" sz="1600" dirty="0"/>
              <a:t> </a:t>
            </a:r>
            <a:r>
              <a:rPr lang="ru-RU" sz="1600" dirty="0" err="1"/>
              <a:t>поновити</a:t>
            </a:r>
            <a:r>
              <a:rPr lang="ru-RU" sz="1600" dirty="0"/>
              <a:t> </a:t>
            </a:r>
            <a:r>
              <a:rPr lang="ru-RU" sz="1600" dirty="0" err="1"/>
              <a:t>договір</a:t>
            </a:r>
            <a:r>
              <a:rPr lang="ru-RU" sz="1600" dirty="0"/>
              <a:t> </a:t>
            </a:r>
            <a:r>
              <a:rPr lang="ru-RU" sz="1600" dirty="0" err="1"/>
              <a:t>із</a:t>
            </a:r>
            <a:r>
              <a:rPr lang="ru-RU" sz="1600" dirty="0"/>
              <a:t> закладом </a:t>
            </a:r>
            <a:r>
              <a:rPr lang="ru-RU" sz="1600" dirty="0" err="1"/>
              <a:t>охорони</a:t>
            </a:r>
            <a:r>
              <a:rPr lang="ru-RU" sz="1600" dirty="0"/>
              <a:t> </a:t>
            </a:r>
            <a:r>
              <a:rPr lang="ru-RU" sz="1600" dirty="0" err="1"/>
              <a:t>здоров’я</a:t>
            </a:r>
            <a:r>
              <a:rPr lang="ru-RU" sz="1600" dirty="0"/>
              <a:t> та </a:t>
            </a:r>
            <a:r>
              <a:rPr lang="ru-RU" sz="1600" dirty="0" err="1"/>
              <a:t>надати</a:t>
            </a:r>
            <a:r>
              <a:rPr lang="ru-RU" sz="1600" dirty="0"/>
              <a:t> </a:t>
            </a:r>
            <a:r>
              <a:rPr lang="ru-RU" sz="1600" dirty="0" err="1"/>
              <a:t>йому</a:t>
            </a:r>
            <a:r>
              <a:rPr lang="ru-RU" sz="1600" dirty="0"/>
              <a:t> список </a:t>
            </a:r>
            <a:r>
              <a:rPr lang="ru-RU" sz="1600" dirty="0" err="1"/>
              <a:t>працівників</a:t>
            </a:r>
            <a:r>
              <a:rPr lang="ru-RU" sz="1600" dirty="0"/>
              <a:t>, </a:t>
            </a:r>
            <a:r>
              <a:rPr lang="ru-RU" sz="1600" dirty="0" err="1"/>
              <a:t>які</a:t>
            </a:r>
            <a:r>
              <a:rPr lang="ru-RU" sz="1600" dirty="0"/>
              <a:t> </a:t>
            </a:r>
            <a:r>
              <a:rPr lang="ru-RU" sz="1600" dirty="0" err="1"/>
              <a:t>підлягають</a:t>
            </a:r>
            <a:r>
              <a:rPr lang="ru-RU" sz="1600" dirty="0"/>
              <a:t> </a:t>
            </a:r>
            <a:r>
              <a:rPr lang="ru-RU" sz="1600" dirty="0" err="1"/>
              <a:t>періодичниму</a:t>
            </a:r>
            <a:r>
              <a:rPr lang="ru-RU" sz="1600" dirty="0"/>
              <a:t> </a:t>
            </a:r>
            <a:r>
              <a:rPr lang="ru-RU" sz="1600" dirty="0" err="1"/>
              <a:t>медичному</a:t>
            </a:r>
            <a:r>
              <a:rPr lang="ru-RU" sz="1600" dirty="0"/>
              <a:t> </a:t>
            </a:r>
            <a:r>
              <a:rPr lang="ru-RU" sz="1600" dirty="0" err="1"/>
              <a:t>огляду</a:t>
            </a:r>
            <a:r>
              <a:rPr lang="ru-RU" sz="1600" dirty="0"/>
              <a:t>.</a:t>
            </a:r>
            <a:endParaRPr lang="uk-UA" sz="1600" dirty="0"/>
          </a:p>
          <a:p>
            <a:pPr marL="457200" indent="-457200" algn="just">
              <a:buClr>
                <a:srgbClr val="92D050"/>
              </a:buClr>
              <a:buFont typeface="+mj-lt"/>
              <a:buAutoNum type="alphaUcPeriod"/>
            </a:pPr>
            <a:r>
              <a:rPr lang="ru-RU" sz="1600" dirty="0" err="1"/>
              <a:t>Забезпечити</a:t>
            </a:r>
            <a:r>
              <a:rPr lang="ru-RU" sz="1600" dirty="0"/>
              <a:t> </a:t>
            </a:r>
            <a:r>
              <a:rPr lang="ru-RU" sz="1600" dirty="0" err="1"/>
              <a:t>своєчасну</a:t>
            </a:r>
            <a:r>
              <a:rPr lang="ru-RU" sz="1600" dirty="0"/>
              <a:t> та </a:t>
            </a:r>
            <a:r>
              <a:rPr lang="ru-RU" sz="1600" dirty="0" err="1"/>
              <a:t>організовану</a:t>
            </a:r>
            <a:r>
              <a:rPr lang="ru-RU" sz="1600" dirty="0"/>
              <a:t> явку </a:t>
            </a:r>
            <a:r>
              <a:rPr lang="ru-RU" sz="1600" dirty="0" err="1"/>
              <a:t>працівників</a:t>
            </a:r>
            <a:r>
              <a:rPr lang="ru-RU" sz="1600" dirty="0"/>
              <a:t> на </a:t>
            </a:r>
            <a:r>
              <a:rPr lang="ru-RU" sz="1600" dirty="0" err="1"/>
              <a:t>медогляд</a:t>
            </a:r>
            <a:r>
              <a:rPr lang="ru-RU" sz="1600" dirty="0"/>
              <a:t> та </a:t>
            </a:r>
            <a:r>
              <a:rPr lang="ru-RU" sz="1600" dirty="0" err="1"/>
              <a:t>обстеження</a:t>
            </a:r>
            <a:endParaRPr lang="ru-RU" sz="1600" dirty="0"/>
          </a:p>
          <a:p>
            <a:pPr marL="457200" indent="-457200" algn="just">
              <a:buClr>
                <a:srgbClr val="92D050"/>
              </a:buClr>
              <a:buFont typeface="+mj-lt"/>
              <a:buAutoNum type="alphaUcPeriod"/>
            </a:pPr>
            <a:r>
              <a:rPr lang="uk-UA" sz="1600" dirty="0"/>
              <a:t>Отримати заключний акт за результатами періодичного медичного огляду працівників</a:t>
            </a:r>
          </a:p>
          <a:p>
            <a:pPr algn="just">
              <a:buClr>
                <a:srgbClr val="92D050"/>
              </a:buClr>
            </a:pPr>
            <a:r>
              <a:rPr lang="uk-UA" sz="1600" dirty="0"/>
              <a:t>         </a:t>
            </a:r>
          </a:p>
          <a:p>
            <a:pPr algn="just">
              <a:buClr>
                <a:srgbClr val="00FF00"/>
              </a:buClr>
            </a:pPr>
            <a:r>
              <a:rPr lang="uk-UA" sz="1600" i="1" dirty="0"/>
              <a:t>		Зверніть увагу, що без наявності заключного        	      акту медичний огляд вважається не завершеним !!!</a:t>
            </a:r>
            <a:endParaRPr lang="ru-RU" sz="1600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42714"/>
            <a:ext cx="1408216" cy="127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9323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124744"/>
            <a:ext cx="6707088" cy="6120680"/>
          </a:xfrm>
        </p:spPr>
        <p:txBody>
          <a:bodyPr>
            <a:normAutofit/>
          </a:bodyPr>
          <a:lstStyle/>
          <a:p>
            <a:pPr marL="0" indent="358775" algn="just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sz="1800" dirty="0">
              <a:solidFill>
                <a:srgbClr val="FF0000"/>
              </a:solidFill>
            </a:endParaRPr>
          </a:p>
          <a:p>
            <a:pPr marL="0" indent="358775" algn="just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sz="1800" dirty="0">
              <a:solidFill>
                <a:srgbClr val="FF0000"/>
              </a:solidFill>
            </a:endParaRPr>
          </a:p>
          <a:p>
            <a:pPr marL="0" indent="358775" algn="just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sz="1800" dirty="0">
              <a:solidFill>
                <a:srgbClr val="FF0000"/>
              </a:solidFill>
            </a:endParaRPr>
          </a:p>
          <a:p>
            <a:pPr marL="0" indent="358775" algn="just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sz="1800" dirty="0">
              <a:solidFill>
                <a:srgbClr val="FF0000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b="1" dirty="0">
                <a:solidFill>
                  <a:schemeClr val="tx1"/>
                </a:solidFill>
              </a:rPr>
              <a:t>Перевірка опору ізоляції розподільчих пристроїв до 1000В силових і електроосвітлювальних пристроїв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ru-RU" sz="1800" b="1" dirty="0">
              <a:solidFill>
                <a:schemeClr val="tx1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b="1" dirty="0" err="1">
                <a:solidFill>
                  <a:schemeClr val="tx1"/>
                </a:solidFill>
              </a:rPr>
              <a:t>Перевірка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значення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повного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uk-UA" sz="1800" b="1" dirty="0">
                <a:solidFill>
                  <a:schemeClr val="tx1"/>
                </a:solidFill>
              </a:rPr>
              <a:t>опору петлі </a:t>
            </a:r>
            <a:r>
              <a:rPr lang="ru-RU" sz="1800" b="1" dirty="0">
                <a:solidFill>
                  <a:schemeClr val="tx1"/>
                </a:solidFill>
              </a:rPr>
              <a:t>«фаза-нуль»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ru-RU" sz="1800" b="1" dirty="0">
              <a:solidFill>
                <a:schemeClr val="tx1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ru-RU" sz="1800" b="1" dirty="0" err="1">
                <a:solidFill>
                  <a:schemeClr val="tx1"/>
                </a:solidFill>
              </a:rPr>
              <a:t>Вимірювання</a:t>
            </a:r>
            <a:r>
              <a:rPr lang="ru-RU" sz="1800" b="1" dirty="0">
                <a:solidFill>
                  <a:schemeClr val="tx1"/>
                </a:solidFill>
              </a:rPr>
              <a:t> опору контуру </a:t>
            </a:r>
            <a:r>
              <a:rPr lang="ru-RU" sz="1800" b="1" dirty="0" err="1">
                <a:solidFill>
                  <a:schemeClr val="tx1"/>
                </a:solidFill>
              </a:rPr>
              <a:t>заземлення</a:t>
            </a:r>
            <a:r>
              <a:rPr lang="ru-RU" sz="1800" b="1" dirty="0">
                <a:solidFill>
                  <a:schemeClr val="tx1"/>
                </a:solidFill>
              </a:rPr>
              <a:t> та </a:t>
            </a:r>
            <a:r>
              <a:rPr lang="ru-RU" sz="1800" b="1" dirty="0" err="1">
                <a:solidFill>
                  <a:schemeClr val="tx1"/>
                </a:solidFill>
              </a:rPr>
              <a:t>блискавкозахисту</a:t>
            </a:r>
            <a:endParaRPr lang="uk-UA" sz="1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Як правильно робити контур заземлення. Заземлення будинку своїми руками. Як  зробити. Використання готових заводських комплект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332656"/>
            <a:ext cx="2162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9330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548680"/>
            <a:ext cx="6408712" cy="5904656"/>
          </a:xfrm>
        </p:spPr>
        <p:txBody>
          <a:bodyPr>
            <a:normAutofit/>
          </a:bodyPr>
          <a:lstStyle/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b="1" dirty="0">
                <a:solidFill>
                  <a:schemeClr val="tx1"/>
                </a:solidFill>
              </a:rPr>
              <a:t>Здійснення загального огляду будівель та споруд (двічі на рік – весна, осінь)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uk-UA" sz="1800" b="1" dirty="0">
              <a:solidFill>
                <a:schemeClr val="tx1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b="1" dirty="0">
                <a:solidFill>
                  <a:schemeClr val="tx1"/>
                </a:solidFill>
              </a:rPr>
              <a:t>Кваліфіковане обстеження деревообробного устаткування  (1 раз в рік – 1 квартал)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uk-UA" sz="1800" b="1" dirty="0">
              <a:solidFill>
                <a:schemeClr val="tx1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b="1" dirty="0">
                <a:solidFill>
                  <a:schemeClr val="tx1"/>
                </a:solidFill>
              </a:rPr>
              <a:t>Проведення </a:t>
            </a:r>
            <a:r>
              <a:rPr lang="uk-UA" sz="1800" b="1" dirty="0" err="1">
                <a:solidFill>
                  <a:schemeClr val="tx1"/>
                </a:solidFill>
              </a:rPr>
              <a:t>передрейсового</a:t>
            </a:r>
            <a:r>
              <a:rPr lang="uk-UA" sz="1800" b="1" dirty="0">
                <a:solidFill>
                  <a:schemeClr val="tx1"/>
                </a:solidFill>
              </a:rPr>
              <a:t> медичного огляду водіїв (щоденно)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uk-UA" sz="1800" b="1" dirty="0">
              <a:solidFill>
                <a:schemeClr val="tx1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b="1" dirty="0">
                <a:solidFill>
                  <a:schemeClr val="tx1"/>
                </a:solidFill>
              </a:rPr>
              <a:t>Проведення </a:t>
            </a:r>
            <a:r>
              <a:rPr lang="uk-UA" sz="1800" b="1" dirty="0" err="1">
                <a:solidFill>
                  <a:schemeClr val="tx1"/>
                </a:solidFill>
              </a:rPr>
              <a:t>передрейсового</a:t>
            </a:r>
            <a:r>
              <a:rPr lang="uk-UA" sz="1800" b="1" dirty="0">
                <a:solidFill>
                  <a:schemeClr val="tx1"/>
                </a:solidFill>
              </a:rPr>
              <a:t> технічного огляду транспортних засобів (щоденно)</a:t>
            </a: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endParaRPr lang="uk-UA" sz="1800" b="1" dirty="0">
              <a:solidFill>
                <a:schemeClr val="tx1"/>
              </a:solidFill>
            </a:endParaRPr>
          </a:p>
          <a:p>
            <a:pPr algn="just">
              <a:buClr>
                <a:srgbClr val="92D050"/>
              </a:buClr>
              <a:buFont typeface="Wingdings" panose="05000000000000000000" pitchFamily="2" charset="2"/>
              <a:buChar char="ü"/>
            </a:pPr>
            <a:r>
              <a:rPr lang="uk-UA" sz="1800" b="1" dirty="0">
                <a:solidFill>
                  <a:schemeClr val="tx1"/>
                </a:solidFill>
              </a:rPr>
              <a:t>Технічний огляд технологічних транспортних засобів (1 раз в рік)</a:t>
            </a:r>
            <a:endParaRPr lang="ru-RU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330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276872"/>
            <a:ext cx="6408712" cy="1219200"/>
          </a:xfrm>
        </p:spPr>
        <p:txBody>
          <a:bodyPr>
            <a:normAutofit/>
          </a:bodyPr>
          <a:lstStyle/>
          <a:p>
            <a:pPr algn="ctr"/>
            <a:r>
              <a:rPr lang="uk-UA" sz="6000" b="1" i="1" dirty="0">
                <a:solidFill>
                  <a:schemeClr val="tx1"/>
                </a:solidFill>
                <a:latin typeface="+mn-lt"/>
              </a:rPr>
              <a:t>Дякую за увагу</a:t>
            </a:r>
            <a:endParaRPr lang="ru-RU" sz="6000" b="1" i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17113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2-Презентація з організаційних питань</Template>
  <TotalTime>1370</TotalTime>
  <Words>1894</Words>
  <Application>Microsoft Office PowerPoint</Application>
  <PresentationFormat>Экран (4:3)</PresentationFormat>
  <Paragraphs>198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Times New Roman</vt:lpstr>
      <vt:lpstr>Wingdings</vt:lpstr>
      <vt:lpstr>Wingdings 2</vt:lpstr>
      <vt:lpstr>Wingdings 3</vt:lpstr>
      <vt:lpstr>Аспект</vt:lpstr>
      <vt:lpstr>Модуль 1 Документація з охорони праці на підприємстві</vt:lpstr>
      <vt:lpstr>Коротка біографічна довідка</vt:lpstr>
      <vt:lpstr>Презентация PowerPoint</vt:lpstr>
      <vt:lpstr>НАКАЗИ</vt:lpstr>
      <vt:lpstr>Накази з основної діяльності</vt:lpstr>
      <vt:lpstr>Презентация PowerPoint</vt:lpstr>
      <vt:lpstr>Презентация PowerPoint</vt:lpstr>
      <vt:lpstr>Презентация PowerPoint</vt:lpstr>
      <vt:lpstr>Група наказів з охорони праці (кадрові питання)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Система управління охороною праці  та ризиками (додаток Г)</vt:lpstr>
      <vt:lpstr>               Інструкції з охорони праці</vt:lpstr>
      <vt:lpstr>Зміст інструкції з охорони праці</vt:lpstr>
      <vt:lpstr>Колективний договір</vt:lpstr>
      <vt:lpstr>Оперативний адміністративно-громадський контроль з охорони праці</vt:lpstr>
      <vt:lpstr>Презентация PowerPoint</vt:lpstr>
      <vt:lpstr>Організація та проведення медичного огляду працівників</vt:lpstr>
      <vt:lpstr>Презентация PowerPoint</vt:lpstr>
      <vt:lpstr>Презентация PowerPoint</vt:lpstr>
      <vt:lpstr>Дякую за увагу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Модуль 1 Документація з охорони праці на підприємстві</dc:title>
  <dc:creator>K-42</dc:creator>
  <cp:lastModifiedBy>Наталья Федоренко</cp:lastModifiedBy>
  <cp:revision>67</cp:revision>
  <dcterms:created xsi:type="dcterms:W3CDTF">2021-11-09T09:02:32Z</dcterms:created>
  <dcterms:modified xsi:type="dcterms:W3CDTF">2021-12-03T15:55:45Z</dcterms:modified>
</cp:coreProperties>
</file>